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F7C907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41" autoAdjust="0"/>
    <p:restoredTop sz="96386" autoAdjust="0"/>
  </p:normalViewPr>
  <p:slideViewPr>
    <p:cSldViewPr snapToGrid="0">
      <p:cViewPr varScale="1">
        <p:scale>
          <a:sx n="112" d="100"/>
          <a:sy n="112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B507B71-38ED-4B12-82D6-EE7534C2F54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5B90742-C0CF-4C5F-BC9D-29DA0E6B0DA2}" type="slidenum">
              <a:rPr lang="en-US"/>
              <a:pPr/>
              <a:t>1</a:t>
            </a:fld>
            <a:endParaRPr lang="en-US"/>
          </a:p>
        </p:txBody>
      </p:sp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19" name="Rectangle 3"/>
          <p:cNvSpPr txBox="1"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6400" cy="274638"/>
          </a:xfrm>
          <a:ln/>
        </p:spPr>
        <p:txBody>
          <a:bodyPr lIns="90000" tIns="46800" rIns="90000" bIns="46800">
            <a:spAutoFit/>
          </a:bodyPr>
          <a:lstStyle/>
          <a:p>
            <a:pPr defTabSz="457200">
              <a:spcBef>
                <a:spcPts val="450"/>
              </a:spcBef>
              <a:buClr>
                <a:srgbClr val="333399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r-Latn-CS" b="1">
              <a:solidFill>
                <a:srgbClr val="333399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E118E4C-EE22-41CC-903B-C27A66349677}" type="slidenum">
              <a:rPr lang="en-US"/>
              <a:pPr/>
              <a:t>10</a:t>
            </a:fld>
            <a:endParaRPr lang="en-US"/>
          </a:p>
        </p:txBody>
      </p:sp>
      <p:sp>
        <p:nvSpPr>
          <p:cNvPr id="991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91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587041-D36B-44D9-AB8B-7ADCE3DF2B3A}" type="slidenum">
              <a:rPr lang="en-US"/>
              <a:pPr/>
              <a:t>11</a:t>
            </a:fld>
            <a:endParaRPr lang="en-US"/>
          </a:p>
        </p:txBody>
      </p:sp>
      <p:sp>
        <p:nvSpPr>
          <p:cNvPr id="993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93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890C16-D68B-4CDF-9B22-B0A0F971E41C}" type="slidenum">
              <a:rPr lang="en-US"/>
              <a:pPr/>
              <a:t>12</a:t>
            </a:fld>
            <a:endParaRPr lang="en-US"/>
          </a:p>
        </p:txBody>
      </p:sp>
      <p:sp>
        <p:nvSpPr>
          <p:cNvPr id="995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95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51DAFE-10B0-45A2-8730-65892DCCB8DA}" type="slidenum">
              <a:rPr lang="en-US"/>
              <a:pPr/>
              <a:t>13</a:t>
            </a:fld>
            <a:endParaRPr lang="en-US"/>
          </a:p>
        </p:txBody>
      </p:sp>
      <p:sp>
        <p:nvSpPr>
          <p:cNvPr id="997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97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7CA29B1-7E40-4E7C-91EC-BDD8872C5FD8}" type="slidenum">
              <a:rPr lang="en-US"/>
              <a:pPr/>
              <a:t>14</a:t>
            </a:fld>
            <a:endParaRPr lang="en-US"/>
          </a:p>
        </p:txBody>
      </p:sp>
      <p:sp>
        <p:nvSpPr>
          <p:cNvPr id="999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99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D78C72A-55F1-41D9-BC22-0FFE96D8AE06}" type="slidenum">
              <a:rPr lang="en-US"/>
              <a:pPr/>
              <a:t>15</a:t>
            </a:fld>
            <a:endParaRPr lang="en-US"/>
          </a:p>
        </p:txBody>
      </p:sp>
      <p:sp>
        <p:nvSpPr>
          <p:cNvPr id="1003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03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E38F903-AC46-4D80-B36F-27C5C3711B65}" type="slidenum">
              <a:rPr lang="en-US"/>
              <a:pPr/>
              <a:t>16</a:t>
            </a:fld>
            <a:endParaRPr lang="en-US"/>
          </a:p>
        </p:txBody>
      </p:sp>
      <p:sp>
        <p:nvSpPr>
          <p:cNvPr id="1007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07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E85BB7-27BB-4B8B-BD2C-8499CB0B8562}" type="slidenum">
              <a:rPr lang="en-US"/>
              <a:pPr/>
              <a:t>17</a:t>
            </a:fld>
            <a:endParaRPr lang="en-US"/>
          </a:p>
        </p:txBody>
      </p:sp>
      <p:sp>
        <p:nvSpPr>
          <p:cNvPr id="1228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28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D99557-70A3-46AC-BB0A-3A4C9BB09749}" type="slidenum">
              <a:rPr lang="en-US"/>
              <a:pPr/>
              <a:t>18</a:t>
            </a:fld>
            <a:endParaRPr lang="en-US"/>
          </a:p>
        </p:txBody>
      </p:sp>
      <p:sp>
        <p:nvSpPr>
          <p:cNvPr id="1230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30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E1A5118-AEE1-4D05-A04A-3E6184B22C20}" type="slidenum">
              <a:rPr lang="en-US"/>
              <a:pPr/>
              <a:t>19</a:t>
            </a:fld>
            <a:endParaRPr lang="en-US"/>
          </a:p>
        </p:txBody>
      </p:sp>
      <p:sp>
        <p:nvSpPr>
          <p:cNvPr id="1232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32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FF5C71-21C3-4A73-8B7D-774C61D9B791}" type="slidenum">
              <a:rPr lang="en-US"/>
              <a:pPr/>
              <a:t>2</a:t>
            </a:fld>
            <a:endParaRPr lang="en-US"/>
          </a:p>
        </p:txBody>
      </p:sp>
      <p:sp>
        <p:nvSpPr>
          <p:cNvPr id="978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78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6C4280C-96E1-4DBA-8C19-860ECDDAB440}" type="slidenum">
              <a:rPr lang="en-US"/>
              <a:pPr/>
              <a:t>20</a:t>
            </a:fld>
            <a:endParaRPr lang="en-US"/>
          </a:p>
        </p:txBody>
      </p:sp>
      <p:sp>
        <p:nvSpPr>
          <p:cNvPr id="1234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34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46DDB6-A709-41E0-9AFB-E4E5872E66C9}" type="slidenum">
              <a:rPr lang="en-US"/>
              <a:pPr/>
              <a:t>21</a:t>
            </a:fld>
            <a:endParaRPr lang="en-US"/>
          </a:p>
        </p:txBody>
      </p:sp>
      <p:sp>
        <p:nvSpPr>
          <p:cNvPr id="1239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39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46DDB6-A709-41E0-9AFB-E4E5872E66C9}" type="slidenum">
              <a:rPr lang="en-US"/>
              <a:pPr/>
              <a:t>22</a:t>
            </a:fld>
            <a:endParaRPr lang="en-US"/>
          </a:p>
        </p:txBody>
      </p:sp>
      <p:sp>
        <p:nvSpPr>
          <p:cNvPr id="1239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39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1DA6E08-9DA2-4202-A8AF-70CDAAA559DF}" type="slidenum">
              <a:rPr lang="en-US"/>
              <a:pPr/>
              <a:t>23</a:t>
            </a:fld>
            <a:endParaRPr lang="en-US"/>
          </a:p>
        </p:txBody>
      </p:sp>
      <p:sp>
        <p:nvSpPr>
          <p:cNvPr id="1236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36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EBC540E-D0AD-405F-95C8-15EB80853CE7}" type="slidenum">
              <a:rPr lang="en-US"/>
              <a:pPr/>
              <a:t>24</a:t>
            </a:fld>
            <a:endParaRPr lang="en-US"/>
          </a:p>
        </p:txBody>
      </p:sp>
      <p:sp>
        <p:nvSpPr>
          <p:cNvPr id="1241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41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8428DAA-9BCD-47CE-91FA-86A01B8E7EE8}" type="slidenum">
              <a:rPr lang="en-US"/>
              <a:pPr/>
              <a:t>25</a:t>
            </a:fld>
            <a:endParaRPr lang="en-US"/>
          </a:p>
        </p:txBody>
      </p:sp>
      <p:sp>
        <p:nvSpPr>
          <p:cNvPr id="1249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49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35CDF6-CB46-486F-8CC8-5ECEA8DC95AE}" type="slidenum">
              <a:rPr lang="en-US"/>
              <a:pPr/>
              <a:t>26</a:t>
            </a:fld>
            <a:endParaRPr lang="en-US"/>
          </a:p>
        </p:txBody>
      </p:sp>
      <p:sp>
        <p:nvSpPr>
          <p:cNvPr id="1251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51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6AB99F1-6095-45B8-ACE5-DE19A7C66A87}" type="slidenum">
              <a:rPr lang="en-US"/>
              <a:pPr/>
              <a:t>27</a:t>
            </a:fld>
            <a:endParaRPr lang="en-US"/>
          </a:p>
        </p:txBody>
      </p:sp>
      <p:sp>
        <p:nvSpPr>
          <p:cNvPr id="1253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53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662F90-8A18-42D8-93AD-EC23AE8ED298}" type="slidenum">
              <a:rPr lang="en-US"/>
              <a:pPr/>
              <a:t>28</a:t>
            </a:fld>
            <a:endParaRPr lang="en-US"/>
          </a:p>
        </p:txBody>
      </p:sp>
      <p:sp>
        <p:nvSpPr>
          <p:cNvPr id="1255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55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F68CA31-D67D-4911-827C-82A6FC4739C1}" type="slidenum">
              <a:rPr lang="en-US"/>
              <a:pPr/>
              <a:t>29</a:t>
            </a:fld>
            <a:endParaRPr lang="en-US"/>
          </a:p>
        </p:txBody>
      </p:sp>
      <p:sp>
        <p:nvSpPr>
          <p:cNvPr id="1257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57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47A3A1-FE7E-4040-9FD5-035B41AAF2BA}" type="slidenum">
              <a:rPr lang="en-US"/>
              <a:pPr/>
              <a:t>3</a:t>
            </a:fld>
            <a:endParaRPr lang="en-US"/>
          </a:p>
        </p:txBody>
      </p:sp>
      <p:sp>
        <p:nvSpPr>
          <p:cNvPr id="980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0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BBD764-A05F-4051-A490-AAB3B4B901E8}" type="slidenum">
              <a:rPr lang="en-US"/>
              <a:pPr/>
              <a:t>30</a:t>
            </a:fld>
            <a:endParaRPr lang="en-US"/>
          </a:p>
        </p:txBody>
      </p:sp>
      <p:sp>
        <p:nvSpPr>
          <p:cNvPr id="1259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59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47A3A1-FE7E-4040-9FD5-035B41AAF2BA}" type="slidenum">
              <a:rPr lang="en-US"/>
              <a:pPr/>
              <a:t>4</a:t>
            </a:fld>
            <a:endParaRPr lang="en-US"/>
          </a:p>
        </p:txBody>
      </p:sp>
      <p:sp>
        <p:nvSpPr>
          <p:cNvPr id="980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0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415312-AD2C-4B77-A409-827D8AFD9836}" type="slidenum">
              <a:rPr lang="en-US"/>
              <a:pPr/>
              <a:t>5</a:t>
            </a:fld>
            <a:endParaRPr lang="en-US"/>
          </a:p>
        </p:txBody>
      </p:sp>
      <p:sp>
        <p:nvSpPr>
          <p:cNvPr id="983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3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9278A2-C875-41B7-89B1-2AB300FC6452}" type="slidenum">
              <a:rPr lang="en-US"/>
              <a:pPr/>
              <a:t>6</a:t>
            </a:fld>
            <a:endParaRPr lang="en-US"/>
          </a:p>
        </p:txBody>
      </p:sp>
      <p:sp>
        <p:nvSpPr>
          <p:cNvPr id="985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5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A2F3235-BA1A-4346-9D2A-4C31C930351A}" type="slidenum">
              <a:rPr lang="en-US"/>
              <a:pPr/>
              <a:t>7</a:t>
            </a:fld>
            <a:endParaRPr lang="en-US"/>
          </a:p>
        </p:txBody>
      </p:sp>
      <p:sp>
        <p:nvSpPr>
          <p:cNvPr id="987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7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B2D11D-ABE8-400A-ACE8-4160FF254212}" type="slidenum">
              <a:rPr lang="en-US"/>
              <a:pPr/>
              <a:t>8</a:t>
            </a:fld>
            <a:endParaRPr lang="en-US"/>
          </a:p>
        </p:txBody>
      </p:sp>
      <p:sp>
        <p:nvSpPr>
          <p:cNvPr id="989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9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B2D11D-ABE8-400A-ACE8-4160FF254212}" type="slidenum">
              <a:rPr lang="en-US"/>
              <a:pPr/>
              <a:t>9</a:t>
            </a:fld>
            <a:endParaRPr lang="en-US"/>
          </a:p>
        </p:txBody>
      </p:sp>
      <p:sp>
        <p:nvSpPr>
          <p:cNvPr id="989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9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Информатика у здравству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5555DB-EEBC-4547-937E-369FC3D74A5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Информатика у здравству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ED9AD1-3484-446B-B7D2-ADE246951B2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1463" y="122238"/>
            <a:ext cx="2065337" cy="6108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5450" y="122238"/>
            <a:ext cx="6043613" cy="6108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Информатика у здравству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385418-DC9A-4B97-8632-A4F2C4BE3DE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450" y="122238"/>
            <a:ext cx="826135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0" y="6424613"/>
            <a:ext cx="3789363" cy="3238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505575"/>
            <a:ext cx="2895600" cy="352425"/>
          </a:xfrm>
        </p:spPr>
        <p:txBody>
          <a:bodyPr/>
          <a:lstStyle>
            <a:lvl1pPr>
              <a:defRPr/>
            </a:lvl1pPr>
          </a:lstStyle>
          <a:p>
            <a:r>
              <a:rPr lang="sr-Cyrl-RS" smtClean="0"/>
              <a:t>Информатика у здравству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80188" y="6505575"/>
            <a:ext cx="2133600" cy="352425"/>
          </a:xfrm>
        </p:spPr>
        <p:txBody>
          <a:bodyPr/>
          <a:lstStyle>
            <a:lvl1pPr>
              <a:defRPr/>
            </a:lvl1pPr>
          </a:lstStyle>
          <a:p>
            <a:fld id="{8210A667-3A8E-4EEA-90F2-16624FB4791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Информатика у здравству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CE478D-8CB4-4F67-B73F-6053B919762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Информатика у здравству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1CBB1F-87A2-4E0A-88F9-05761395F32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Информатика у здравству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30CCFB-D1A7-4926-8435-0BD9478B447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Информатика у здравству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3FEB83-3C07-41C4-9E02-0DA73ADE932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Информатика у здравству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E313CE-326B-4CD3-A234-E94F3A661F9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Информатика у здравству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59B6D8-5D9F-4286-8673-03C71CF2E3B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Информатика у здравству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46B8C9-344F-4118-B50D-12F79ECF6E0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Информатика у здравству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07FD7C-E427-4658-8DA8-CF16E699299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6454775"/>
            <a:ext cx="9144000" cy="403225"/>
          </a:xfrm>
          <a:prstGeom prst="rect">
            <a:avLst/>
          </a:prstGeom>
          <a:solidFill>
            <a:srgbClr val="C0C0C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25450" y="122238"/>
            <a:ext cx="82613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4950"/>
            <a:ext cx="8229600" cy="472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24613"/>
            <a:ext cx="3789363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cs typeface="Arial" charset="0"/>
              </a:defRPr>
            </a:lvl1pPr>
          </a:lstStyle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05575"/>
            <a:ext cx="2895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r>
              <a:rPr lang="sr-Cyrl-RS" smtClean="0"/>
              <a:t>Информатика у здравству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80188" y="6505575"/>
            <a:ext cx="2133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2DB96BE-A47F-4E36-8D82-04C3E9503EF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423863" y="1268413"/>
            <a:ext cx="8218487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3" name="Line 9"/>
          <p:cNvSpPr>
            <a:spLocks noChangeShapeType="1"/>
          </p:cNvSpPr>
          <p:nvPr/>
        </p:nvSpPr>
        <p:spPr bwMode="auto">
          <a:xfrm>
            <a:off x="423863" y="1312863"/>
            <a:ext cx="4186237" cy="0"/>
          </a:xfrm>
          <a:prstGeom prst="line">
            <a:avLst/>
          </a:prstGeom>
          <a:noFill/>
          <a:ln w="38100">
            <a:solidFill>
              <a:srgbClr val="FFFF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df.kg.ac.yu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groups.google.ba/" TargetMode="External"/><Relationship Id="rId7" Type="http://schemas.openxmlformats.org/officeDocument/2006/relationships/hyperlink" Target="http://picasa.google.com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news.google.ba/" TargetMode="External"/><Relationship Id="rId5" Type="http://schemas.openxmlformats.org/officeDocument/2006/relationships/hyperlink" Target="http://sh.wikipedia.org/w/index.php?title=GMail&amp;action=edit&amp;redlink=1" TargetMode="External"/><Relationship Id="rId4" Type="http://schemas.openxmlformats.org/officeDocument/2006/relationships/hyperlink" Target="http://sh.wikipedia.org/wiki/Usenet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wow.com/" TargetMode="External"/><Relationship Id="rId3" Type="http://schemas.openxmlformats.org/officeDocument/2006/relationships/hyperlink" Target="http://www.google.com/" TargetMode="External"/><Relationship Id="rId7" Type="http://schemas.openxmlformats.org/officeDocument/2006/relationships/hyperlink" Target="http://www.search.aol.com/" TargetMode="External"/><Relationship Id="rId12" Type="http://schemas.openxmlformats.org/officeDocument/2006/relationships/hyperlink" Target="http://www.info.com/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sk.com/" TargetMode="External"/><Relationship Id="rId11" Type="http://schemas.openxmlformats.org/officeDocument/2006/relationships/hyperlink" Target="http://www.infospace.com/" TargetMode="External"/><Relationship Id="rId5" Type="http://schemas.openxmlformats.org/officeDocument/2006/relationships/hyperlink" Target="http://www.search.yahoo.com/" TargetMode="External"/><Relationship Id="rId10" Type="http://schemas.openxmlformats.org/officeDocument/2006/relationships/hyperlink" Target="http://www.mywebsearch.com/" TargetMode="External"/><Relationship Id="rId4" Type="http://schemas.openxmlformats.org/officeDocument/2006/relationships/hyperlink" Target="http://www.bing.com/" TargetMode="External"/><Relationship Id="rId9" Type="http://schemas.openxmlformats.org/officeDocument/2006/relationships/hyperlink" Target="http://www.webcrawler.com/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yahoo.com/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rstarica.com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gs.statcounter.com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054225"/>
            <a:ext cx="9144000" cy="1752600"/>
          </a:xfrm>
          <a:ln/>
        </p:spPr>
        <p:txBody>
          <a:bodyPr lIns="90000" tIns="46800" rIns="90000" bIns="46800"/>
          <a:lstStyle/>
          <a:p>
            <a:pPr defTabSz="457200">
              <a:buClr>
                <a:srgbClr val="000066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      </a:t>
            </a:r>
            <a:r>
              <a:rPr lang="sr-Latn-CS"/>
              <a:t>ИНТЕРНЕТ</a:t>
            </a: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838200" y="3886200"/>
            <a:ext cx="7720013" cy="1376916"/>
          </a:xfrm>
          <a:prstGeom prst="rect">
            <a:avLst/>
          </a:prstGeom>
          <a:noFill/>
          <a:ln/>
        </p:spPr>
        <p:txBody>
          <a:bodyPr lIns="90000" tIns="46800" rIns="90000" bIns="46800">
            <a:spAutoFit/>
          </a:bodyPr>
          <a:lstStyle/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dirty="0"/>
              <a:t>Назив предмета:</a:t>
            </a:r>
            <a:r>
              <a:rPr lang="sr-Latn-CS" sz="1400" b="1" dirty="0"/>
              <a:t>  	</a:t>
            </a:r>
            <a:r>
              <a:rPr lang="sr-Cyrl-CS" sz="1400" b="1" dirty="0" smtClean="0"/>
              <a:t>ИНФОРМАТИКА</a:t>
            </a:r>
            <a:r>
              <a:rPr lang="sr-Latn-CS" sz="1400" b="1" dirty="0" smtClean="0"/>
              <a:t> </a:t>
            </a:r>
            <a:r>
              <a:rPr lang="sr-Cyrl-RS" sz="1400" b="1" dirty="0" smtClean="0"/>
              <a:t>У ЗДРАВСТВУ</a:t>
            </a:r>
            <a:endParaRPr lang="sr-Latn-CS" sz="1400" b="1" dirty="0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dirty="0"/>
              <a:t>Предавање бр. 12</a:t>
            </a:r>
            <a:r>
              <a:rPr lang="sr-Latn-CS" sz="1400" b="1" dirty="0"/>
              <a:t> 	</a:t>
            </a:r>
            <a:r>
              <a:rPr lang="sr-Cyrl-CS" sz="1400" b="1" dirty="0"/>
              <a:t>Час</a:t>
            </a:r>
            <a:r>
              <a:rPr lang="sr-Latn-CS" sz="1400" b="1" dirty="0"/>
              <a:t>: 0</a:t>
            </a:r>
            <a:r>
              <a:rPr lang="sr-Cyrl-CS" sz="1400" b="1" dirty="0" smtClean="0"/>
              <a:t>1</a:t>
            </a:r>
            <a:endParaRPr lang="sr-Latn-CS" sz="1400" b="1" dirty="0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dirty="0"/>
              <a:t>Наставна јединица: 	</a:t>
            </a:r>
            <a:r>
              <a:rPr lang="ru-RU" sz="1400" b="1" dirty="0"/>
              <a:t>Интернет</a:t>
            </a:r>
            <a:endParaRPr lang="sr-Latn-CS" sz="1400" b="1" dirty="0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dirty="0"/>
              <a:t>Тематске јединице: 	</a:t>
            </a:r>
            <a:r>
              <a:rPr lang="ru-RU" sz="1400" b="1" dirty="0"/>
              <a:t>Веб. Е-пошта и безбедност.</a:t>
            </a:r>
            <a:endParaRPr lang="sr-Latn-CS" sz="1400" b="1" dirty="0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Cyrl-CS" sz="1400" dirty="0"/>
              <a:t>Припремио</a:t>
            </a:r>
            <a:r>
              <a:rPr lang="sr-Latn-CS" sz="1400" dirty="0"/>
              <a:t>: 	</a:t>
            </a:r>
            <a:r>
              <a:rPr lang="sr-Cyrl-CS" sz="1400" b="1" i="1" dirty="0"/>
              <a:t>Проф.</a:t>
            </a:r>
            <a:r>
              <a:rPr lang="sr-Latn-CS" sz="1400" b="1" i="1" dirty="0"/>
              <a:t> др Небојша Здравковић</a:t>
            </a:r>
            <a:endParaRPr lang="en-US" sz="1400" b="1" i="1" dirty="0"/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>
            <a:off x="949325" y="3287713"/>
            <a:ext cx="4783138" cy="1587"/>
          </a:xfrm>
          <a:prstGeom prst="line">
            <a:avLst/>
          </a:prstGeom>
          <a:noFill/>
          <a:ln w="38227">
            <a:solidFill>
              <a:srgbClr val="FEEFB8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0"/>
            <a:ext cx="9144000" cy="19415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0" y="1995488"/>
            <a:ext cx="9144000" cy="0"/>
          </a:xfrm>
          <a:prstGeom prst="line">
            <a:avLst/>
          </a:prstGeom>
          <a:noFill/>
          <a:ln w="28575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855663" y="6180138"/>
            <a:ext cx="72151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Clr>
                <a:srgbClr val="333399"/>
              </a:buClr>
              <a:buSzPct val="100000"/>
              <a:buFont typeface="Arial" charset="0"/>
              <a:buNone/>
            </a:pPr>
            <a:r>
              <a:rPr lang="ru-RU" sz="1000" dirty="0"/>
              <a:t>Copyright © </a:t>
            </a:r>
            <a:r>
              <a:rPr lang="ru-RU" sz="1000" dirty="0" smtClean="0"/>
              <a:t>2017 </a:t>
            </a:r>
            <a:r>
              <a:rPr lang="ru-RU" sz="1000" dirty="0"/>
              <a:t>– Факултет медицинских наука Универзитета у Крагујевцу. Копирање и умножавање није дозвољено.</a:t>
            </a:r>
            <a:endParaRPr lang="en-US" sz="1000" dirty="0"/>
          </a:p>
        </p:txBody>
      </p:sp>
      <p:pic>
        <p:nvPicPr>
          <p:cNvPr id="8204" name="Picture 12" descr="memo grb co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550" y="166688"/>
            <a:ext cx="8737600" cy="1601787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 у здравству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107E6-6718-42E0-9D0D-C862A116C3B7}" type="slidenum">
              <a:rPr lang="en-US"/>
              <a:pPr/>
              <a:t>10</a:t>
            </a:fld>
            <a:endParaRPr lang="en-US"/>
          </a:p>
        </p:txBody>
      </p:sp>
      <p:sp>
        <p:nvSpPr>
          <p:cNvPr id="990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smtClean="0"/>
              <a:t>Покретање програма</a:t>
            </a:r>
            <a:r>
              <a:rPr lang="sr-Latn-CS" sz="3600" smtClean="0"/>
              <a:t> „</a:t>
            </a:r>
            <a:r>
              <a:rPr lang="en-GB" sz="3600" smtClean="0"/>
              <a:t>Google Chrome</a:t>
            </a:r>
            <a:r>
              <a:rPr lang="sr-Latn-CS" sz="3600" smtClean="0"/>
              <a:t>“</a:t>
            </a:r>
            <a:endParaRPr lang="en-US" sz="3600"/>
          </a:p>
        </p:txBody>
      </p:sp>
      <p:sp>
        <p:nvSpPr>
          <p:cNvPr id="990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z="3000" smtClean="0"/>
              <a:t>Отворите </a:t>
            </a:r>
            <a:r>
              <a:rPr lang="en-GB" sz="3000" i="1" smtClean="0"/>
              <a:t>Google Chrome</a:t>
            </a:r>
            <a:r>
              <a:rPr lang="en-GB" sz="3000" smtClean="0"/>
              <a:t> тако што ћете кликнути на дугме </a:t>
            </a:r>
            <a:r>
              <a:rPr lang="en-GB" sz="3000" b="1" smtClean="0"/>
              <a:t>Старт</a:t>
            </a:r>
            <a:r>
              <a:rPr lang="sr-Latn-CS" sz="3000" b="1" smtClean="0"/>
              <a:t>   </a:t>
            </a:r>
            <a:r>
              <a:rPr lang="en-GB" sz="3000" smtClean="0"/>
              <a:t>, а затим изабрати ставку </a:t>
            </a:r>
            <a:r>
              <a:rPr lang="en-GB" sz="3000" i="1" smtClean="0"/>
              <a:t>Google Chrome</a:t>
            </a:r>
            <a:r>
              <a:rPr lang="en-GB" sz="3000" smtClean="0"/>
              <a:t> </a:t>
            </a:r>
          </a:p>
          <a:p>
            <a:pPr lvl="1">
              <a:lnSpc>
                <a:spcPct val="90000"/>
              </a:lnSpc>
            </a:pPr>
            <a:r>
              <a:rPr lang="en-GB" sz="2600" smtClean="0"/>
              <a:t>он вас води на веб страницу која је постављена као </a:t>
            </a:r>
            <a:r>
              <a:rPr lang="en-GB" sz="2600" i="1" smtClean="0"/>
              <a:t>матична страница</a:t>
            </a:r>
          </a:p>
          <a:p>
            <a:pPr lvl="1">
              <a:lnSpc>
                <a:spcPct val="90000"/>
              </a:lnSpc>
            </a:pPr>
            <a:r>
              <a:rPr lang="sr-Cyrl-RS" sz="2600" smtClean="0"/>
              <a:t>п</a:t>
            </a:r>
            <a:r>
              <a:rPr lang="en-GB" sz="2600" smtClean="0"/>
              <a:t>одразумевано, матична страница је постављена на </a:t>
            </a:r>
            <a:r>
              <a:rPr lang="en-US" sz="2600" i="1" u="sng" smtClean="0">
                <a:hlinkClick r:id="rId3"/>
              </a:rPr>
              <a:t>www.google.com</a:t>
            </a:r>
            <a:endParaRPr lang="sr-Cyrl-CS" sz="2600" i="1" smtClean="0"/>
          </a:p>
          <a:p>
            <a:pPr>
              <a:lnSpc>
                <a:spcPct val="90000"/>
              </a:lnSpc>
            </a:pPr>
            <a:r>
              <a:rPr lang="en-GB" sz="3000" smtClean="0"/>
              <a:t>Да </a:t>
            </a:r>
            <a:r>
              <a:rPr lang="en-GB" sz="3000"/>
              <a:t>бисте се у било ком тренутку вратили на матичну страницу, кликните на дугме </a:t>
            </a:r>
            <a:r>
              <a:rPr lang="en-GB" sz="3000" b="1"/>
              <a:t>Матична страница </a:t>
            </a:r>
            <a:r>
              <a:rPr lang="sr-Latn-CS" sz="3000" b="1"/>
              <a:t>(Home</a:t>
            </a:r>
            <a:r>
              <a:rPr lang="en-GB" sz="3000" b="1"/>
              <a:t>)</a:t>
            </a:r>
            <a:r>
              <a:rPr lang="en-GB" sz="3000"/>
              <a:t> </a:t>
            </a:r>
            <a:r>
              <a:rPr lang="sr-Cyrl-CS" sz="3000"/>
              <a:t>    </a:t>
            </a:r>
          </a:p>
        </p:txBody>
      </p:sp>
      <p:pic>
        <p:nvPicPr>
          <p:cNvPr id="990212" name="pageContainer0_ID0EXIAC" descr="Slika dugmeta „Start“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21300" y="2033588"/>
            <a:ext cx="2603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90213" name="pageContainer0_ID0EJLAC" descr="Slika dugmeta „Na početak“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0521" y="5340350"/>
            <a:ext cx="280987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 у здравству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9663C-7674-4257-95C9-FEFCD2D8241D}" type="slidenum">
              <a:rPr lang="en-US"/>
              <a:pPr/>
              <a:t>11</a:t>
            </a:fld>
            <a:endParaRPr lang="en-US"/>
          </a:p>
        </p:txBody>
      </p:sp>
      <p:sp>
        <p:nvSpPr>
          <p:cNvPr id="992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Уношење Веб адресе</a:t>
            </a:r>
            <a:endParaRPr lang="sr-Latn-CS"/>
          </a:p>
        </p:txBody>
      </p:sp>
      <p:sp>
        <p:nvSpPr>
          <p:cNvPr id="992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2800"/>
              <a:t>С</a:t>
            </a:r>
            <a:r>
              <a:rPr lang="en-GB" sz="2800"/>
              <a:t>вака Веб страница има своју Веб адресу</a:t>
            </a:r>
            <a:endParaRPr lang="sr-Cyrl-CS" sz="2800"/>
          </a:p>
          <a:p>
            <a:pPr lvl="1"/>
            <a:r>
              <a:rPr lang="sr-Cyrl-CS" sz="2400"/>
              <a:t>т</a:t>
            </a:r>
            <a:r>
              <a:rPr lang="en-GB" sz="2400"/>
              <a:t>а адреса се зове </a:t>
            </a:r>
            <a:r>
              <a:rPr lang="en-GB" sz="2400" b="1" i="1"/>
              <a:t>Uniform Resource Locator</a:t>
            </a:r>
            <a:r>
              <a:rPr lang="en-GB" sz="2400"/>
              <a:t> (</a:t>
            </a:r>
            <a:r>
              <a:rPr lang="en-GB" sz="2400" b="1" i="1"/>
              <a:t>URL</a:t>
            </a:r>
            <a:r>
              <a:rPr lang="en-GB" sz="2400"/>
              <a:t>)</a:t>
            </a:r>
            <a:endParaRPr lang="sr-Cyrl-CS" sz="2400"/>
          </a:p>
          <a:p>
            <a:r>
              <a:rPr lang="en-GB" sz="2800" b="1" i="1"/>
              <a:t>URL</a:t>
            </a:r>
            <a:r>
              <a:rPr lang="en-GB" sz="2800"/>
              <a:t> адреса локације Медицинског факултета је </a:t>
            </a:r>
            <a:r>
              <a:rPr lang="en-GB" sz="2800">
                <a:hlinkClick r:id="rId3"/>
              </a:rPr>
              <a:t>http://</a:t>
            </a:r>
            <a:r>
              <a:rPr lang="en-GB" sz="2800" smtClean="0">
                <a:hlinkClick r:id="rId3"/>
              </a:rPr>
              <a:t>www.medf.kg.ac.rs</a:t>
            </a:r>
            <a:r>
              <a:rPr lang="en-GB" smtClean="0">
                <a:hlinkClick r:id="rId3"/>
              </a:rPr>
              <a:t>/</a:t>
            </a:r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4" cstate="print"/>
          <a:srcRect r="24053" b="78104"/>
          <a:stretch>
            <a:fillRect/>
          </a:stretch>
        </p:blipFill>
        <p:spPr bwMode="auto">
          <a:xfrm>
            <a:off x="539886" y="4128036"/>
            <a:ext cx="8146913" cy="1824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 у здравству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3A7CD-769E-4CA7-B243-F0C47A10F0C3}" type="slidenum">
              <a:rPr lang="en-US"/>
              <a:pPr/>
              <a:t>12</a:t>
            </a:fld>
            <a:endParaRPr lang="en-US"/>
          </a:p>
        </p:txBody>
      </p:sp>
      <p:sp>
        <p:nvSpPr>
          <p:cNvPr id="994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Коришћење веза</a:t>
            </a:r>
            <a:endParaRPr lang="sr-Latn-CS"/>
          </a:p>
        </p:txBody>
      </p:sp>
      <p:sp>
        <p:nvSpPr>
          <p:cNvPr id="994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800"/>
              <a:t>Ако јесте веза, дешавају се две ствари:</a:t>
            </a:r>
          </a:p>
          <a:p>
            <a:pPr lvl="1"/>
            <a:r>
              <a:rPr lang="en-GB" sz="2400"/>
              <a:t>Показивач миша се мења у шаку са испруженим кажипрстом</a:t>
            </a:r>
          </a:p>
          <a:p>
            <a:pPr lvl="1"/>
            <a:r>
              <a:rPr lang="en-GB" sz="2400"/>
              <a:t>URL адреса се појављује на статусној траци Веб прегледача</a:t>
            </a:r>
            <a:endParaRPr lang="sr-Latn-CS" sz="2400"/>
          </a:p>
        </p:txBody>
      </p:sp>
      <p:pic>
        <p:nvPicPr>
          <p:cNvPr id="994308" name="pageContainer0_ID0EGPAC" descr="Slika pokazivača miša postavljenog na hipervezu, pokazujući URL Web stranice u statusnoj trac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3275" y="3424238"/>
            <a:ext cx="3281363" cy="291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 у здравству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44926-091B-4E89-9F55-E08A2530E793}" type="slidenum">
              <a:rPr lang="en-US"/>
              <a:pPr/>
              <a:t>13</a:t>
            </a:fld>
            <a:endParaRPr lang="en-US"/>
          </a:p>
        </p:txBody>
      </p:sp>
      <p:sp>
        <p:nvSpPr>
          <p:cNvPr id="996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Коришћење дугмади „Назад“ (Back) и „Напред“ (Forward)</a:t>
            </a:r>
            <a:endParaRPr lang="sr-Latn-CS" sz="3600"/>
          </a:p>
        </p:txBody>
      </p:sp>
      <p:sp>
        <p:nvSpPr>
          <p:cNvPr id="996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Cyrl-CS" i="1"/>
          </a:p>
          <a:p>
            <a:endParaRPr lang="sr-Cyrl-CS" i="1"/>
          </a:p>
          <a:p>
            <a:endParaRPr lang="sr-Cyrl-CS" i="1"/>
          </a:p>
          <a:p>
            <a:endParaRPr lang="sr-Cyrl-CS" i="1"/>
          </a:p>
          <a:p>
            <a:endParaRPr lang="sr-Cyrl-CS" i="1"/>
          </a:p>
          <a:p>
            <a:pPr algn="ctr">
              <a:buFontTx/>
              <a:buNone/>
            </a:pPr>
            <a:r>
              <a:rPr lang="en-GB" i="1"/>
              <a:t>Дугме „Назад“ (лево); дугме „Напред“ (десно)</a:t>
            </a:r>
            <a:endParaRPr lang="sr-Latn-CS" i="1"/>
          </a:p>
        </p:txBody>
      </p:sp>
      <p:pic>
        <p:nvPicPr>
          <p:cNvPr id="996356" name="pageContainer0_ID0EIAAE" descr="Slika dugmadi „Nazad“ i „Napred“ u programu Internet Explor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41675" y="2247900"/>
            <a:ext cx="2859088" cy="180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 у здравству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4491-E3D5-46B6-BA43-E30B985420F5}" type="slidenum">
              <a:rPr lang="en-US"/>
              <a:pPr/>
              <a:t>14</a:t>
            </a:fld>
            <a:endParaRPr lang="en-US"/>
          </a:p>
        </p:txBody>
      </p:sp>
      <p:sp>
        <p:nvSpPr>
          <p:cNvPr id="998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/>
              <a:t>Коришћење менија „Недавно посећене странице“ </a:t>
            </a:r>
            <a:r>
              <a:rPr lang="en-GB" sz="3200" smtClean="0"/>
              <a:t>(Recent</a:t>
            </a:r>
            <a:r>
              <a:rPr lang="sr-Latn-RS" sz="3200" smtClean="0"/>
              <a:t>ly </a:t>
            </a:r>
            <a:r>
              <a:rPr lang="en-GB" sz="3200" smtClean="0"/>
              <a:t>Closed)</a:t>
            </a:r>
            <a:endParaRPr lang="sr-Latn-CS" sz="320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66050" b="54610"/>
          <a:stretch>
            <a:fillRect/>
          </a:stretch>
        </p:blipFill>
        <p:spPr bwMode="auto">
          <a:xfrm>
            <a:off x="1443647" y="1431455"/>
            <a:ext cx="6565820" cy="485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 у здравству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36CCF-C8D1-4C75-9363-6A4185112874}" type="slidenum">
              <a:rPr lang="en-US"/>
              <a:pPr/>
              <a:t>15</a:t>
            </a:fld>
            <a:endParaRPr lang="en-US"/>
          </a:p>
        </p:txBody>
      </p:sp>
      <p:sp>
        <p:nvSpPr>
          <p:cNvPr id="1002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Чување Веб странице као омиљене</a:t>
            </a:r>
            <a:endParaRPr lang="sr-Latn-CS" sz="3600"/>
          </a:p>
        </p:txBody>
      </p:sp>
      <p:sp>
        <p:nvSpPr>
          <p:cNvPr id="1002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</a:pPr>
            <a:endParaRPr lang="sr-Latn-CS"/>
          </a:p>
        </p:txBody>
      </p:sp>
      <p:pic>
        <p:nvPicPr>
          <p:cNvPr id="9" name="Picture 8"/>
          <p:cNvPicPr/>
          <p:nvPr/>
        </p:nvPicPr>
        <p:blipFill>
          <a:blip r:embed="rId3" cstate="print"/>
          <a:srcRect l="79299" r="3197" b="73202"/>
          <a:stretch>
            <a:fillRect/>
          </a:stretch>
        </p:blipFill>
        <p:spPr bwMode="auto">
          <a:xfrm>
            <a:off x="573773" y="2285999"/>
            <a:ext cx="3828894" cy="3242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/>
          <p:cNvPicPr/>
          <p:nvPr/>
        </p:nvPicPr>
        <p:blipFill>
          <a:blip r:embed="rId4" cstate="print"/>
          <a:srcRect l="59564" b="72504"/>
          <a:stretch>
            <a:fillRect/>
          </a:stretch>
        </p:blipFill>
        <p:spPr bwMode="auto">
          <a:xfrm>
            <a:off x="4712574" y="2719477"/>
            <a:ext cx="4109693" cy="2004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 у здравству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ACB76-1294-4EF0-8420-48C76ABF36D8}" type="slidenum">
              <a:rPr lang="en-US"/>
              <a:pPr/>
              <a:t>16</a:t>
            </a:fld>
            <a:endParaRPr lang="en-US"/>
          </a:p>
        </p:txBody>
      </p:sp>
      <p:sp>
        <p:nvSpPr>
          <p:cNvPr id="1006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Коришћење листе „Историја“</a:t>
            </a:r>
            <a:endParaRPr lang="sr-Latn-CS"/>
          </a:p>
        </p:txBody>
      </p:sp>
      <p:sp>
        <p:nvSpPr>
          <p:cNvPr id="1006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endParaRPr lang="en-GB" sz="2800"/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 r="52442" b="55676"/>
          <a:stretch>
            <a:fillRect/>
          </a:stretch>
        </p:blipFill>
        <p:spPr bwMode="auto">
          <a:xfrm>
            <a:off x="820188" y="1458695"/>
            <a:ext cx="7451746" cy="4611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 у здравству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67DC3-816C-4258-A570-8EC87A9C61A8}" type="slidenum">
              <a:rPr lang="en-US"/>
              <a:pPr/>
              <a:t>17</a:t>
            </a:fld>
            <a:endParaRPr lang="en-US"/>
          </a:p>
        </p:txBody>
      </p:sp>
      <p:sp>
        <p:nvSpPr>
          <p:cNvPr id="1227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Машине за претраживање </a:t>
            </a:r>
            <a:endParaRPr lang="sr-Latn-CS"/>
          </a:p>
        </p:txBody>
      </p:sp>
      <p:sp>
        <p:nvSpPr>
          <p:cNvPr id="1227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</a:pPr>
            <a:r>
              <a:rPr lang="hr-HR" sz="2800"/>
              <a:t>Најпопуларнији алати су машине за претраживање и именици</a:t>
            </a:r>
            <a:endParaRPr lang="hr-HR" sz="2800" b="1"/>
          </a:p>
          <a:p>
            <a:pPr marL="609600" indent="-609600">
              <a:lnSpc>
                <a:spcPct val="90000"/>
              </a:lnSpc>
            </a:pPr>
            <a:r>
              <a:rPr lang="hr-HR" sz="2800" b="1"/>
              <a:t>Машина за претраживање </a:t>
            </a:r>
            <a:r>
              <a:rPr lang="hr-HR" sz="2800" i="1"/>
              <a:t>(search engine) </a:t>
            </a:r>
            <a:r>
              <a:rPr lang="hr-HR" sz="2800"/>
              <a:t>је назив за рачунар или Веб сајт који</a:t>
            </a:r>
            <a:endParaRPr lang="sr-Cyrl-CS" sz="2800"/>
          </a:p>
          <a:p>
            <a:pPr marL="990600" lvl="1" indent="-533400">
              <a:lnSpc>
                <a:spcPct val="90000"/>
              </a:lnSpc>
            </a:pPr>
            <a:r>
              <a:rPr lang="hr-HR" sz="2400"/>
              <a:t>омогућава унос кључних ре</a:t>
            </a:r>
            <a:r>
              <a:rPr lang="sr-Cyrl-CS" sz="2400"/>
              <a:t>ч</a:t>
            </a:r>
            <a:r>
              <a:rPr lang="hr-HR" sz="2400"/>
              <a:t>и преко којих се претражује база података Веб ресурса</a:t>
            </a:r>
            <a:endParaRPr lang="sr-Cyrl-CS" sz="2400"/>
          </a:p>
          <a:p>
            <a:pPr marL="609600" indent="-609600">
              <a:lnSpc>
                <a:spcPct val="90000"/>
              </a:lnSpc>
            </a:pPr>
            <a:r>
              <a:rPr lang="hr-HR" sz="2800"/>
              <a:t>Уносом кључних реци, претраживачка машина обрађује наш захтев</a:t>
            </a:r>
            <a:endParaRPr lang="sr-Cyrl-CS" sz="2800"/>
          </a:p>
          <a:p>
            <a:pPr marL="990600" lvl="1" indent="-533400">
              <a:lnSpc>
                <a:spcPct val="90000"/>
              </a:lnSpc>
            </a:pPr>
            <a:r>
              <a:rPr lang="hr-HR" sz="2400"/>
              <a:t>проналази све документе у којима се појављују задате кључне реци и </a:t>
            </a:r>
            <a:endParaRPr lang="sr-Cyrl-CS" sz="2400"/>
          </a:p>
          <a:p>
            <a:pPr marL="990600" lvl="1" indent="-533400">
              <a:lnSpc>
                <a:spcPct val="90000"/>
              </a:lnSpc>
            </a:pPr>
            <a:r>
              <a:rPr lang="hr-HR" sz="2400"/>
              <a:t>нуди линкове ка тим документима</a:t>
            </a:r>
            <a:endParaRPr lang="en-GB" sz="24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 у здравству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CA99C-18D8-451B-9049-2154A82206C5}" type="slidenum">
              <a:rPr lang="en-US"/>
              <a:pPr/>
              <a:t>18</a:t>
            </a:fld>
            <a:endParaRPr lang="en-US"/>
          </a:p>
        </p:txBody>
      </p:sp>
      <p:sp>
        <p:nvSpPr>
          <p:cNvPr id="1229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Машине за претраживање</a:t>
            </a:r>
            <a:endParaRPr lang="sr-Latn-CS"/>
          </a:p>
        </p:txBody>
      </p:sp>
      <p:sp>
        <p:nvSpPr>
          <p:cNvPr id="1229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80000"/>
              </a:lnSpc>
            </a:pPr>
            <a:r>
              <a:rPr lang="sr-Cyrl-CS" sz="2800"/>
              <a:t>Н</a:t>
            </a:r>
            <a:r>
              <a:rPr lang="hr-HR" sz="2800"/>
              <a:t>ајпознатиј</a:t>
            </a:r>
            <a:r>
              <a:rPr lang="sr-Cyrl-CS" sz="2800"/>
              <a:t>а </a:t>
            </a:r>
            <a:r>
              <a:rPr lang="hr-HR" sz="2800"/>
              <a:t>машина за претраживање Веба је </a:t>
            </a:r>
            <a:r>
              <a:rPr lang="hr-HR" sz="2800" i="1"/>
              <a:t>Google </a:t>
            </a:r>
            <a:r>
              <a:rPr lang="pt-BR" sz="2800"/>
              <a:t>(</a:t>
            </a:r>
            <a:r>
              <a:rPr lang="pt-BR" sz="2800">
                <a:hlinkClick r:id="rId3"/>
              </a:rPr>
              <a:t>www.google.com</a:t>
            </a:r>
            <a:r>
              <a:rPr lang="pt-BR" sz="2800"/>
              <a:t>)</a:t>
            </a:r>
            <a:r>
              <a:rPr lang="sr-Cyrl-CS" sz="2800"/>
              <a:t>. </a:t>
            </a:r>
          </a:p>
          <a:p>
            <a:pPr marL="609600" indent="-609600">
              <a:lnSpc>
                <a:spcPct val="80000"/>
              </a:lnSpc>
            </a:pPr>
            <a:r>
              <a:rPr lang="hr-BA" sz="2800"/>
              <a:t>Основали су је два студента, Larry Page и Sergey Brin</a:t>
            </a:r>
            <a:endParaRPr lang="sr-Cyrl-CS" sz="2800"/>
          </a:p>
          <a:p>
            <a:pPr marL="609600" indent="-609600">
              <a:lnSpc>
                <a:spcPct val="80000"/>
              </a:lnSpc>
            </a:pPr>
            <a:r>
              <a:rPr lang="hr-BA" sz="2800" i="1"/>
              <a:t>Google</a:t>
            </a:r>
            <a:r>
              <a:rPr lang="hr-BA" sz="2800"/>
              <a:t>-ова мисија је, како кажу, организовати информације света те их </a:t>
            </a:r>
            <a:r>
              <a:rPr lang="sr-Cyrl-CS" sz="2800"/>
              <a:t>направити </a:t>
            </a:r>
            <a:r>
              <a:rPr lang="hr-BA" sz="2800"/>
              <a:t>кориснима</a:t>
            </a:r>
            <a:endParaRPr lang="sr-Cyrl-CS" sz="2800"/>
          </a:p>
          <a:p>
            <a:pPr marL="609600" indent="-609600">
              <a:lnSpc>
                <a:spcPct val="80000"/>
              </a:lnSpc>
            </a:pPr>
            <a:r>
              <a:rPr lang="hr-BA" sz="2800" i="1"/>
              <a:t>Google</a:t>
            </a:r>
            <a:r>
              <a:rPr lang="hr-BA" sz="2800"/>
              <a:t> </a:t>
            </a:r>
            <a:r>
              <a:rPr lang="sr-Cyrl-CS" sz="2800"/>
              <a:t>је </a:t>
            </a:r>
            <a:r>
              <a:rPr lang="hr-BA" sz="2800"/>
              <a:t>по први пут претраживао помоћу тада јединственог система посећености корисника</a:t>
            </a:r>
            <a:endParaRPr lang="sr-Cyrl-CS" sz="2800"/>
          </a:p>
          <a:p>
            <a:pPr marL="990600" lvl="1" indent="-533400">
              <a:lnSpc>
                <a:spcPct val="80000"/>
              </a:lnSpc>
            </a:pPr>
            <a:r>
              <a:rPr lang="hr-BA" sz="2400"/>
              <a:t>што је нека страница била више посећена, то се она налазила више при врху када сте хтели </a:t>
            </a:r>
            <a:r>
              <a:rPr lang="sr-Cyrl-CS" sz="2400"/>
              <a:t>да нађете </a:t>
            </a:r>
            <a:r>
              <a:rPr lang="hr-BA" sz="2400"/>
              <a:t>појам који се налази на тој страници</a:t>
            </a:r>
            <a:endParaRPr lang="en-GB" sz="24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 у здравству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2EB68-81CC-4067-9C8B-F8867B7363F3}" type="slidenum">
              <a:rPr lang="en-US"/>
              <a:pPr/>
              <a:t>19</a:t>
            </a:fld>
            <a:endParaRPr lang="en-US"/>
          </a:p>
        </p:txBody>
      </p:sp>
      <p:sp>
        <p:nvSpPr>
          <p:cNvPr id="1231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Машине за претраживање</a:t>
            </a:r>
            <a:endParaRPr lang="sr-Latn-CS"/>
          </a:p>
        </p:txBody>
      </p:sp>
      <p:sp>
        <p:nvSpPr>
          <p:cNvPr id="1231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hr-BA" sz="2400" i="1"/>
              <a:t>Google</a:t>
            </a:r>
            <a:r>
              <a:rPr lang="hr-BA" sz="2400"/>
              <a:t> је проширио своју делатност и на </a:t>
            </a:r>
            <a:r>
              <a:rPr lang="hr-BA" sz="2400" i="1"/>
              <a:t>news </a:t>
            </a:r>
            <a:r>
              <a:rPr lang="hr-BA" sz="2400"/>
              <a:t>групе, и то је свима познати </a:t>
            </a:r>
            <a:r>
              <a:rPr lang="hr-BA" sz="2400" b="1">
                <a:hlinkClick r:id="rId3"/>
              </a:rPr>
              <a:t>Google Groups</a:t>
            </a:r>
            <a:endParaRPr lang="sr-Cyrl-CS" sz="2400" b="1"/>
          </a:p>
          <a:p>
            <a:pPr marL="609600" indent="-609600"/>
            <a:r>
              <a:rPr lang="hr-BA" sz="2400" i="1"/>
              <a:t>Google Groups</a:t>
            </a:r>
            <a:r>
              <a:rPr lang="hr-BA" sz="2400"/>
              <a:t> је највећа архива свих порука икад написаних на </a:t>
            </a:r>
            <a:r>
              <a:rPr lang="hr-BA" sz="2400">
                <a:hlinkClick r:id="rId4" tooltip="Usenet"/>
              </a:rPr>
              <a:t>Usenetu</a:t>
            </a:r>
            <a:r>
              <a:rPr lang="hr-BA" sz="2400"/>
              <a:t> која садржи око преко милијарду порука</a:t>
            </a:r>
            <a:endParaRPr lang="sr-Cyrl-CS" sz="2400"/>
          </a:p>
          <a:p>
            <a:pPr marL="609600" indent="-609600"/>
            <a:r>
              <a:rPr lang="hr-BA" sz="2400"/>
              <a:t>За оглашаваче су ту </a:t>
            </a:r>
            <a:r>
              <a:rPr lang="hr-BA" sz="2400" b="1" i="1"/>
              <a:t>Google Adwords</a:t>
            </a:r>
            <a:r>
              <a:rPr lang="hr-BA" sz="2400" b="1"/>
              <a:t> </a:t>
            </a:r>
            <a:r>
              <a:rPr lang="hr-BA" sz="2400"/>
              <a:t>и </a:t>
            </a:r>
            <a:r>
              <a:rPr lang="hr-BA" sz="2400" b="1" i="1"/>
              <a:t>Adsense</a:t>
            </a:r>
            <a:r>
              <a:rPr lang="hr-BA" sz="2400"/>
              <a:t>, </a:t>
            </a:r>
            <a:r>
              <a:rPr lang="sr-Cyrl-CS" sz="2400"/>
              <a:t>а </a:t>
            </a:r>
            <a:r>
              <a:rPr lang="hr-BA" sz="2400"/>
              <a:t>уведен </a:t>
            </a:r>
            <a:r>
              <a:rPr lang="sr-Cyrl-CS" sz="2400"/>
              <a:t>је </a:t>
            </a:r>
            <a:r>
              <a:rPr lang="hr-BA" sz="2400"/>
              <a:t>и </a:t>
            </a:r>
            <a:r>
              <a:rPr lang="sr-Latn-CS" sz="2400">
                <a:hlinkClick r:id="rId5" tooltip="GMail (još nenapisan)"/>
              </a:rPr>
              <a:t>Gmail</a:t>
            </a:r>
            <a:r>
              <a:rPr lang="sr-Cyrl-CS" sz="2400"/>
              <a:t>, као и </a:t>
            </a:r>
            <a:r>
              <a:rPr lang="hr-BA" sz="2400">
                <a:hlinkClick r:id="rId6"/>
              </a:rPr>
              <a:t>Google вести</a:t>
            </a:r>
            <a:endParaRPr lang="hr-BA" sz="2400"/>
          </a:p>
          <a:p>
            <a:pPr marL="609600" indent="-609600"/>
            <a:r>
              <a:rPr lang="sr-Cyrl-CS" sz="2400"/>
              <a:t>О</a:t>
            </a:r>
            <a:r>
              <a:rPr lang="hr-BA" sz="2400"/>
              <a:t>ткад постоји </a:t>
            </a:r>
            <a:r>
              <a:rPr lang="hr-BA" sz="2400" i="1"/>
              <a:t>Google</a:t>
            </a:r>
            <a:r>
              <a:rPr lang="hr-BA" sz="2400"/>
              <a:t>, </a:t>
            </a:r>
            <a:r>
              <a:rPr lang="sr-Cyrl-CS" sz="2400"/>
              <a:t>хакери </a:t>
            </a:r>
            <a:r>
              <a:rPr lang="hr-BA" sz="2400"/>
              <a:t>су успели </a:t>
            </a:r>
            <a:r>
              <a:rPr lang="sr-Cyrl-CS" sz="2400"/>
              <a:t>да </a:t>
            </a:r>
            <a:r>
              <a:rPr lang="hr-BA" sz="2400"/>
              <a:t>сруш</a:t>
            </a:r>
            <a:r>
              <a:rPr lang="sr-Cyrl-CS" sz="2400"/>
              <a:t>е </a:t>
            </a:r>
            <a:r>
              <a:rPr lang="hr-BA" sz="2400"/>
              <a:t>само једну </a:t>
            </a:r>
            <a:r>
              <a:rPr lang="hr-BA" sz="2400" i="1"/>
              <a:t>Google</a:t>
            </a:r>
            <a:r>
              <a:rPr lang="hr-BA" sz="2400"/>
              <a:t> страницу, и </a:t>
            </a:r>
            <a:endParaRPr lang="sr-Cyrl-CS" sz="2400"/>
          </a:p>
          <a:p>
            <a:pPr marL="990600" lvl="1" indent="-533400"/>
            <a:r>
              <a:rPr lang="hr-BA" sz="2000"/>
              <a:t>то њихов </a:t>
            </a:r>
            <a:r>
              <a:rPr lang="sr-Cyrl-CS" sz="2000"/>
              <a:t>сервис </a:t>
            </a:r>
            <a:r>
              <a:rPr lang="hr-BA" sz="2000">
                <a:hlinkClick r:id="rId7"/>
              </a:rPr>
              <a:t>Picasa</a:t>
            </a:r>
            <a:r>
              <a:rPr lang="hr-BA" sz="2000"/>
              <a:t>, </a:t>
            </a:r>
            <a:r>
              <a:rPr lang="sr-Cyrl-CS" sz="2000"/>
              <a:t>софтвер </a:t>
            </a:r>
            <a:r>
              <a:rPr lang="hr-BA" sz="2000"/>
              <a:t>за организ</a:t>
            </a:r>
            <a:r>
              <a:rPr lang="sr-Cyrl-CS" sz="2000"/>
              <a:t>овање </a:t>
            </a:r>
            <a:r>
              <a:rPr lang="hr-BA" sz="2000"/>
              <a:t>дигиталних фотографија</a:t>
            </a:r>
            <a:endParaRPr lang="en-GB" sz="2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 у здравству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645E1-E786-4B57-BDF9-0BFF9797AA5E}" type="slidenum">
              <a:rPr lang="en-US"/>
              <a:pPr/>
              <a:t>2</a:t>
            </a:fld>
            <a:endParaRPr lang="en-US"/>
          </a:p>
        </p:txBody>
      </p:sp>
      <p:sp>
        <p:nvSpPr>
          <p:cNvPr id="977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Истраживање Интернета</a:t>
            </a:r>
            <a:endParaRPr lang="sr-Latn-CS"/>
          </a:p>
        </p:txBody>
      </p:sp>
      <p:sp>
        <p:nvSpPr>
          <p:cNvPr id="977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5000"/>
              </a:lnSpc>
            </a:pPr>
            <a:r>
              <a:rPr lang="hr-HR" sz="2400"/>
              <a:t>Интернет је највећа постојећа група међусобно повезаних рачунара</a:t>
            </a:r>
            <a:endParaRPr lang="sr-Cyrl-CS" sz="2400"/>
          </a:p>
          <a:p>
            <a:pPr>
              <a:lnSpc>
                <a:spcPct val="95000"/>
              </a:lnSpc>
            </a:pPr>
            <a:r>
              <a:rPr lang="hr-HR" sz="2400"/>
              <a:t>Корени Интернета налазе се у "60-тим годинама када су истраживачи почели да експериментишу са повезивањем рачунара путем телефонских линија</a:t>
            </a:r>
            <a:endParaRPr lang="sr-Cyrl-CS" sz="2400"/>
          </a:p>
          <a:p>
            <a:pPr>
              <a:lnSpc>
                <a:spcPct val="95000"/>
              </a:lnSpc>
            </a:pPr>
            <a:r>
              <a:rPr lang="hr-HR" sz="2400"/>
              <a:t>У "70-тим развој правила за пренос података између различитих мрежа рачунара</a:t>
            </a:r>
            <a:endParaRPr lang="sr-Cyrl-CS" sz="2400"/>
          </a:p>
          <a:p>
            <a:pPr>
              <a:lnSpc>
                <a:spcPct val="95000"/>
              </a:lnSpc>
            </a:pPr>
            <a:r>
              <a:rPr lang="hr-HR" sz="2400"/>
              <a:t>У "80-тим ова мрежа, која је колективно постала позната под називом ИНТЕРНЕТ почела је да се шири феноменалном брзином</a:t>
            </a:r>
            <a:endParaRPr lang="sr-Cyrl-CS" sz="2400"/>
          </a:p>
          <a:p>
            <a:pPr>
              <a:lnSpc>
                <a:spcPct val="95000"/>
              </a:lnSpc>
            </a:pPr>
            <a:r>
              <a:rPr lang="hr-HR" sz="2400"/>
              <a:t>Мрежни експерти планирају изградњу кичмене мреже која ће преносити 2 милијарде бита у секунди</a:t>
            </a:r>
            <a:endParaRPr lang="sr-Latn-CS" sz="24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 у здравству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BE07D-5C85-4CDF-9CCF-30231B241CB8}" type="slidenum">
              <a:rPr lang="en-US"/>
              <a:pPr/>
              <a:t>20</a:t>
            </a:fld>
            <a:endParaRPr lang="en-US"/>
          </a:p>
        </p:txBody>
      </p:sp>
      <p:sp>
        <p:nvSpPr>
          <p:cNvPr id="1233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200" i="1"/>
              <a:t>Матична страница</a:t>
            </a:r>
            <a:r>
              <a:rPr lang="hr-HR" sz="3200" i="1"/>
              <a:t> претраживача </a:t>
            </a:r>
            <a:r>
              <a:rPr lang="hr-BA" sz="3200" i="1"/>
              <a:t>Google </a:t>
            </a:r>
            <a:r>
              <a:rPr lang="pt-BR" sz="3200" i="1"/>
              <a:t>(</a:t>
            </a:r>
            <a:r>
              <a:rPr lang="pt-BR" sz="3200" i="1">
                <a:hlinkClick r:id="rId3"/>
              </a:rPr>
              <a:t>www.google.com</a:t>
            </a:r>
            <a:r>
              <a:rPr lang="pt-BR" sz="3200" i="1"/>
              <a:t>)</a:t>
            </a:r>
            <a:endParaRPr lang="sr-Latn-CS" sz="3200" i="1"/>
          </a:p>
        </p:txBody>
      </p:sp>
      <p:sp>
        <p:nvSpPr>
          <p:cNvPr id="1233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endParaRPr lang="en-GB"/>
          </a:p>
        </p:txBody>
      </p:sp>
      <p:pic>
        <p:nvPicPr>
          <p:cNvPr id="1233924" name="Picture 4"/>
          <p:cNvPicPr>
            <a:picLocks noChangeAspect="1" noChangeArrowheads="1"/>
          </p:cNvPicPr>
          <p:nvPr/>
        </p:nvPicPr>
        <p:blipFill>
          <a:blip r:embed="rId4" cstate="print"/>
          <a:srcRect b="25905"/>
          <a:stretch>
            <a:fillRect/>
          </a:stretch>
        </p:blipFill>
        <p:spPr bwMode="auto">
          <a:xfrm>
            <a:off x="365125" y="1489075"/>
            <a:ext cx="8437563" cy="468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3925" name="Line 5"/>
          <p:cNvSpPr>
            <a:spLocks noChangeShapeType="1"/>
          </p:cNvSpPr>
          <p:nvPr/>
        </p:nvSpPr>
        <p:spPr bwMode="auto">
          <a:xfrm flipV="1">
            <a:off x="2235200" y="4557713"/>
            <a:ext cx="714375" cy="4572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3926" name="Text Box 6"/>
          <p:cNvSpPr txBox="1">
            <a:spLocks noChangeArrowheads="1"/>
          </p:cNvSpPr>
          <p:nvPr/>
        </p:nvSpPr>
        <p:spPr bwMode="auto">
          <a:xfrm>
            <a:off x="0" y="5153025"/>
            <a:ext cx="2755900" cy="7905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hr-HR" sz="2000"/>
              <a:t>унос кључне ре</a:t>
            </a:r>
            <a:r>
              <a:rPr lang="sr-Cyrl-CS" sz="2000"/>
              <a:t>ч</a:t>
            </a:r>
            <a:r>
              <a:rPr lang="hr-HR" sz="2000"/>
              <a:t>и</a:t>
            </a:r>
          </a:p>
          <a:p>
            <a:pPr algn="ctr"/>
            <a:r>
              <a:rPr lang="hr-HR" sz="2000"/>
              <a:t>за претраживање</a:t>
            </a:r>
            <a:endParaRPr lang="sr-Latn-CS" sz="2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 у здравству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F9946-6470-4C0D-9923-2802DB78A8EE}" type="slidenum">
              <a:rPr lang="en-US"/>
              <a:pPr/>
              <a:t>21</a:t>
            </a:fld>
            <a:endParaRPr lang="en-US"/>
          </a:p>
        </p:txBody>
      </p:sp>
      <p:sp>
        <p:nvSpPr>
          <p:cNvPr id="1238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Машине за претраживање</a:t>
            </a:r>
            <a:endParaRPr lang="sr-Latn-CS"/>
          </a:p>
        </p:txBody>
      </p:sp>
      <p:sp>
        <p:nvSpPr>
          <p:cNvPr id="1238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sr-Latn-RS" sz="2400" i="1" smtClean="0"/>
              <a:t>Google, </a:t>
            </a:r>
            <a:r>
              <a:rPr lang="sr-Latn-RS" sz="2400" i="1" smtClean="0">
                <a:hlinkClick r:id="rId3"/>
              </a:rPr>
              <a:t>www.google.com</a:t>
            </a:r>
            <a:endParaRPr lang="sr-Latn-RS" sz="2400" i="1" smtClean="0"/>
          </a:p>
          <a:p>
            <a:pPr lvl="0"/>
            <a:r>
              <a:rPr lang="en-US" sz="2400" i="1" smtClean="0"/>
              <a:t>Bing, </a:t>
            </a:r>
            <a:r>
              <a:rPr lang="en-GB" sz="2400" i="1" u="sng" smtClean="0">
                <a:hlinkClick r:id="rId4"/>
              </a:rPr>
              <a:t>http://www.bing.com/</a:t>
            </a:r>
            <a:r>
              <a:rPr lang="en-GB" sz="2400" i="1" smtClean="0"/>
              <a:t> </a:t>
            </a:r>
            <a:endParaRPr lang="en-US" sz="2400" smtClean="0"/>
          </a:p>
          <a:p>
            <a:pPr lvl="0"/>
            <a:r>
              <a:rPr lang="en-US" sz="2400" i="1" smtClean="0"/>
              <a:t>Yahoo! Search</a:t>
            </a:r>
            <a:r>
              <a:rPr lang="en-GB" sz="2400" i="1" smtClean="0"/>
              <a:t>, </a:t>
            </a:r>
            <a:r>
              <a:rPr lang="en-GB" sz="2400" i="1" u="sng" smtClean="0">
                <a:hlinkClick r:id="rId5"/>
              </a:rPr>
              <a:t>http://www.search.yahoo.com/</a:t>
            </a:r>
            <a:endParaRPr lang="en-US" sz="2400" smtClean="0"/>
          </a:p>
          <a:p>
            <a:pPr lvl="0"/>
            <a:r>
              <a:rPr lang="en-GB" sz="2400" i="1" smtClean="0"/>
              <a:t>А</a:t>
            </a:r>
            <a:r>
              <a:rPr lang="en-US" sz="2400" i="1" smtClean="0"/>
              <a:t>sk, </a:t>
            </a:r>
            <a:r>
              <a:rPr lang="en-US" sz="2400" i="1" u="sng" smtClean="0">
                <a:hlinkClick r:id="rId6"/>
              </a:rPr>
              <a:t>http://www.ask.com/</a:t>
            </a:r>
            <a:endParaRPr lang="en-US" sz="2400" smtClean="0"/>
          </a:p>
          <a:p>
            <a:pPr lvl="0"/>
            <a:r>
              <a:rPr lang="en-US" sz="2400" i="1" smtClean="0"/>
              <a:t>Aol Search, </a:t>
            </a:r>
            <a:r>
              <a:rPr lang="en-US" sz="2400" i="1" u="sng" smtClean="0">
                <a:hlinkClick r:id="rId7"/>
              </a:rPr>
              <a:t>http://www.search.aol.com/</a:t>
            </a:r>
            <a:endParaRPr lang="en-US" sz="2400" smtClean="0"/>
          </a:p>
          <a:p>
            <a:pPr lvl="0"/>
            <a:r>
              <a:rPr lang="en-US" sz="2400" i="1" smtClean="0"/>
              <a:t>Wow, </a:t>
            </a:r>
            <a:r>
              <a:rPr lang="en-US" sz="2400" i="1" u="sng" smtClean="0">
                <a:hlinkClick r:id="rId8"/>
              </a:rPr>
              <a:t>http://www.wow.com/</a:t>
            </a:r>
            <a:endParaRPr lang="en-US" sz="2400" smtClean="0"/>
          </a:p>
          <a:p>
            <a:pPr lvl="0"/>
            <a:r>
              <a:rPr lang="en-US" sz="2400" i="1" smtClean="0"/>
              <a:t>WebCrawler, </a:t>
            </a:r>
            <a:r>
              <a:rPr lang="en-US" sz="2400" i="1" u="sng" smtClean="0">
                <a:hlinkClick r:id="rId9"/>
              </a:rPr>
              <a:t>http://www.webcrawler.com/</a:t>
            </a:r>
            <a:endParaRPr lang="en-US" sz="2400" smtClean="0"/>
          </a:p>
          <a:p>
            <a:pPr lvl="0"/>
            <a:r>
              <a:rPr lang="en-US" sz="2400" i="1" smtClean="0"/>
              <a:t>MyWebSearch, </a:t>
            </a:r>
            <a:r>
              <a:rPr lang="en-US" sz="2400" i="1" u="sng" smtClean="0">
                <a:hlinkClick r:id="rId10"/>
              </a:rPr>
              <a:t>http://www.mywebsearch.com/</a:t>
            </a:r>
            <a:endParaRPr lang="en-US" sz="2400" smtClean="0"/>
          </a:p>
          <a:p>
            <a:pPr lvl="0"/>
            <a:r>
              <a:rPr lang="en-US" sz="2400" i="1" smtClean="0"/>
              <a:t>Infospace, </a:t>
            </a:r>
            <a:r>
              <a:rPr lang="en-US" sz="2400" i="1" u="sng" smtClean="0">
                <a:hlinkClick r:id="rId11"/>
              </a:rPr>
              <a:t>http://www.infospace.com/</a:t>
            </a:r>
            <a:endParaRPr lang="en-US" sz="2400" smtClean="0"/>
          </a:p>
          <a:p>
            <a:pPr lvl="0"/>
            <a:r>
              <a:rPr lang="en-US" sz="2400" i="1" smtClean="0"/>
              <a:t>Info, </a:t>
            </a:r>
            <a:r>
              <a:rPr lang="en-US" sz="2400" i="1" u="sng" smtClean="0">
                <a:hlinkClick r:id="rId12"/>
              </a:rPr>
              <a:t>http://www.info.com/</a:t>
            </a:r>
            <a:endParaRPr lang="en-US" sz="2400" smtClean="0"/>
          </a:p>
          <a:p>
            <a:pPr marL="609600" indent="-609600">
              <a:lnSpc>
                <a:spcPct val="90000"/>
              </a:lnSpc>
            </a:pPr>
            <a:endParaRPr lang="hr-HR" sz="2400" b="1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 у здравству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F9946-6470-4C0D-9923-2802DB78A8EE}" type="slidenum">
              <a:rPr lang="en-US"/>
              <a:pPr/>
              <a:t>22</a:t>
            </a:fld>
            <a:endParaRPr lang="en-US"/>
          </a:p>
        </p:txBody>
      </p:sp>
      <p:sp>
        <p:nvSpPr>
          <p:cNvPr id="1238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Именици</a:t>
            </a:r>
            <a:endParaRPr lang="sr-Latn-CS"/>
          </a:p>
        </p:txBody>
      </p:sp>
      <p:sp>
        <p:nvSpPr>
          <p:cNvPr id="1238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</a:pPr>
            <a:r>
              <a:rPr lang="hr-HR" sz="2400" smtClean="0"/>
              <a:t>Именици нуде </a:t>
            </a:r>
            <a:r>
              <a:rPr lang="hr-HR" sz="2400"/>
              <a:t>хије</a:t>
            </a:r>
            <a:r>
              <a:rPr lang="sr-Cyrl-CS" sz="2400"/>
              <a:t>р</a:t>
            </a:r>
            <a:r>
              <a:rPr lang="hr-HR" sz="2400"/>
              <a:t>архијски организовану поделу </a:t>
            </a:r>
            <a:r>
              <a:rPr lang="hr-HR" sz="2400" smtClean="0"/>
              <a:t>тема</a:t>
            </a:r>
          </a:p>
          <a:p>
            <a:pPr marL="609600" indent="-609600">
              <a:lnSpc>
                <a:spcPct val="90000"/>
              </a:lnSpc>
            </a:pPr>
            <a:r>
              <a:rPr lang="sr-Cyrl-RS" sz="2000" smtClean="0"/>
              <a:t>Н</a:t>
            </a:r>
            <a:r>
              <a:rPr lang="hr-HR" sz="2000" smtClean="0"/>
              <a:t>а </a:t>
            </a:r>
            <a:r>
              <a:rPr lang="hr-HR" sz="2000"/>
              <a:t>највишем нивоу су опште </a:t>
            </a:r>
            <a:r>
              <a:rPr lang="hr-HR" sz="2000" smtClean="0"/>
              <a:t>теме</a:t>
            </a:r>
            <a:endParaRPr lang="sr-Cyrl-RS" sz="2000" smtClean="0"/>
          </a:p>
          <a:p>
            <a:pPr marL="1009650" lvl="1" indent="-609600">
              <a:lnSpc>
                <a:spcPct val="90000"/>
              </a:lnSpc>
            </a:pPr>
            <a:r>
              <a:rPr lang="hr-HR" sz="1600" smtClean="0"/>
              <a:t>уметност</a:t>
            </a:r>
            <a:r>
              <a:rPr lang="hr-HR" sz="1600"/>
              <a:t>, </a:t>
            </a:r>
            <a:endParaRPr lang="sr-Cyrl-RS" sz="1600" smtClean="0"/>
          </a:p>
          <a:p>
            <a:pPr marL="1009650" lvl="1" indent="-609600">
              <a:lnSpc>
                <a:spcPct val="90000"/>
              </a:lnSpc>
            </a:pPr>
            <a:r>
              <a:rPr lang="hr-HR" sz="1600" smtClean="0"/>
              <a:t>наука</a:t>
            </a:r>
            <a:r>
              <a:rPr lang="hr-HR" sz="1600"/>
              <a:t>, </a:t>
            </a:r>
            <a:endParaRPr lang="sr-Cyrl-RS" sz="1600" smtClean="0"/>
          </a:p>
          <a:p>
            <a:pPr marL="1009650" lvl="1" indent="-609600">
              <a:lnSpc>
                <a:spcPct val="90000"/>
              </a:lnSpc>
            </a:pPr>
            <a:r>
              <a:rPr lang="hr-HR" sz="1600" smtClean="0"/>
              <a:t>рачуна</a:t>
            </a:r>
            <a:r>
              <a:rPr lang="sr-Cyrl-RS" sz="1600" smtClean="0"/>
              <a:t>ри</a:t>
            </a:r>
            <a:r>
              <a:rPr lang="hr-HR" sz="1600" smtClean="0"/>
              <a:t>, </a:t>
            </a:r>
            <a:endParaRPr lang="sr-Cyrl-RS" sz="1600" smtClean="0"/>
          </a:p>
          <a:p>
            <a:pPr marL="1009650" lvl="1" indent="-609600">
              <a:lnSpc>
                <a:spcPct val="90000"/>
              </a:lnSpc>
            </a:pPr>
            <a:r>
              <a:rPr lang="hr-HR" sz="1600" smtClean="0"/>
              <a:t>забава</a:t>
            </a:r>
            <a:r>
              <a:rPr lang="hr-HR" sz="1600"/>
              <a:t>, </a:t>
            </a:r>
            <a:endParaRPr lang="sr-Cyrl-RS" sz="1600" smtClean="0"/>
          </a:p>
          <a:p>
            <a:pPr marL="1009650" lvl="1" indent="-609600">
              <a:lnSpc>
                <a:spcPct val="90000"/>
              </a:lnSpc>
            </a:pPr>
            <a:r>
              <a:rPr lang="hr-HR" sz="1600" smtClean="0"/>
              <a:t>спорт,</a:t>
            </a:r>
            <a:endParaRPr lang="sr-Cyrl-RS" sz="1600" smtClean="0"/>
          </a:p>
          <a:p>
            <a:pPr marL="1009650" lvl="1" indent="-609600">
              <a:lnSpc>
                <a:spcPct val="90000"/>
              </a:lnSpc>
            </a:pPr>
            <a:r>
              <a:rPr lang="sr-Cyrl-RS" sz="1600" smtClean="0"/>
              <a:t>...</a:t>
            </a:r>
          </a:p>
          <a:p>
            <a:pPr marL="609600" lvl="1" indent="-609600">
              <a:lnSpc>
                <a:spcPct val="90000"/>
              </a:lnSpc>
              <a:buFontTx/>
              <a:buChar char="•"/>
            </a:pPr>
            <a:r>
              <a:rPr lang="sr-Cyrl-RS" sz="2000" smtClean="0"/>
              <a:t>С</a:t>
            </a:r>
            <a:r>
              <a:rPr lang="hr-HR" sz="2000" smtClean="0"/>
              <a:t>вака тема се даље дели на подтеме које ближе одређују област</a:t>
            </a:r>
            <a:r>
              <a:rPr lang="sr-Cyrl-RS" sz="2000" smtClean="0"/>
              <a:t>, </a:t>
            </a:r>
            <a:r>
              <a:rPr lang="hr-HR" sz="2000" smtClean="0"/>
              <a:t>на пример, забава</a:t>
            </a:r>
            <a:endParaRPr lang="sr-Cyrl-RS" sz="2000" smtClean="0"/>
          </a:p>
          <a:p>
            <a:pPr marL="1009650" lvl="2" indent="-609600">
              <a:lnSpc>
                <a:spcPct val="90000"/>
              </a:lnSpc>
            </a:pPr>
            <a:r>
              <a:rPr lang="hr-HR" sz="1600" smtClean="0"/>
              <a:t>музик</a:t>
            </a:r>
            <a:r>
              <a:rPr lang="sr-Cyrl-RS" sz="1600" smtClean="0"/>
              <a:t>а</a:t>
            </a:r>
            <a:r>
              <a:rPr lang="hr-HR" sz="1600" smtClean="0"/>
              <a:t>, </a:t>
            </a:r>
            <a:endParaRPr lang="sr-Cyrl-RS" sz="1600" smtClean="0"/>
          </a:p>
          <a:p>
            <a:pPr marL="1009650" lvl="2" indent="-609600">
              <a:lnSpc>
                <a:spcPct val="90000"/>
              </a:lnSpc>
            </a:pPr>
            <a:r>
              <a:rPr lang="hr-HR" sz="1600" smtClean="0"/>
              <a:t>филм, </a:t>
            </a:r>
            <a:endParaRPr lang="sr-Cyrl-RS" sz="1600" smtClean="0"/>
          </a:p>
          <a:p>
            <a:pPr marL="1009650" lvl="2" indent="-609600">
              <a:lnSpc>
                <a:spcPct val="90000"/>
              </a:lnSpc>
            </a:pPr>
            <a:r>
              <a:rPr lang="hr-HR" sz="1600" smtClean="0"/>
              <a:t>хумор, </a:t>
            </a:r>
            <a:endParaRPr lang="sr-Cyrl-RS" sz="1600" smtClean="0"/>
          </a:p>
          <a:p>
            <a:pPr marL="1009650" lvl="2" indent="-609600">
              <a:lnSpc>
                <a:spcPct val="90000"/>
              </a:lnSpc>
            </a:pPr>
            <a:r>
              <a:rPr lang="sr-Cyrl-RS" sz="1600" smtClean="0"/>
              <a:t>...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/>
          <p:nvPr/>
        </p:nvPicPr>
        <p:blipFill>
          <a:blip r:embed="rId3" cstate="print"/>
          <a:srcRect t="7605" b="3594"/>
          <a:stretch>
            <a:fillRect/>
          </a:stretch>
        </p:blipFill>
        <p:spPr bwMode="auto">
          <a:xfrm>
            <a:off x="582092" y="1524146"/>
            <a:ext cx="8172442" cy="4300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 у здравству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1BD94-5AC9-4B72-A536-5C03815848C8}" type="slidenum">
              <a:rPr lang="en-US"/>
              <a:pPr/>
              <a:t>23</a:t>
            </a:fld>
            <a:endParaRPr lang="en-US"/>
          </a:p>
        </p:txBody>
      </p:sp>
      <p:sp>
        <p:nvSpPr>
          <p:cNvPr id="1235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 i="1"/>
              <a:t>Матична страница</a:t>
            </a:r>
            <a:r>
              <a:rPr lang="hr-HR" sz="3600" i="1"/>
              <a:t> најпознатијег именика Yahoo </a:t>
            </a:r>
            <a:r>
              <a:rPr lang="en-GB" sz="3600" i="1"/>
              <a:t>(</a:t>
            </a:r>
            <a:r>
              <a:rPr lang="en-GB" sz="3600" i="1">
                <a:hlinkClick r:id="rId4"/>
              </a:rPr>
              <a:t>www.yahoo.com</a:t>
            </a:r>
            <a:r>
              <a:rPr lang="en-GB" sz="3600" i="1"/>
              <a:t>)</a:t>
            </a:r>
            <a:endParaRPr lang="sr-Latn-CS" sz="3600" i="1"/>
          </a:p>
        </p:txBody>
      </p:sp>
      <p:sp>
        <p:nvSpPr>
          <p:cNvPr id="1235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endParaRPr lang="en-GB"/>
          </a:p>
        </p:txBody>
      </p:sp>
      <p:sp>
        <p:nvSpPr>
          <p:cNvPr id="1235973" name="Line 5"/>
          <p:cNvSpPr>
            <a:spLocks noChangeShapeType="1"/>
          </p:cNvSpPr>
          <p:nvPr/>
        </p:nvSpPr>
        <p:spPr bwMode="auto">
          <a:xfrm flipV="1">
            <a:off x="1632480" y="1883304"/>
            <a:ext cx="1452562" cy="239712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5974" name="Text Box 6"/>
          <p:cNvSpPr txBox="1">
            <a:spLocks noChangeArrowheads="1"/>
          </p:cNvSpPr>
          <p:nvPr/>
        </p:nvSpPr>
        <p:spPr bwMode="auto">
          <a:xfrm>
            <a:off x="0" y="2226734"/>
            <a:ext cx="1993900" cy="558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hr-HR" sz="1600"/>
              <a:t>претраживање по кључној речи</a:t>
            </a:r>
            <a:endParaRPr lang="sr-Latn-CS" sz="16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 у здравству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C9665-2090-4B4B-842D-4BE122E925BB}" type="slidenum">
              <a:rPr lang="en-US"/>
              <a:pPr/>
              <a:t>24</a:t>
            </a:fld>
            <a:endParaRPr lang="en-US"/>
          </a:p>
        </p:txBody>
      </p:sp>
      <p:sp>
        <p:nvSpPr>
          <p:cNvPr id="1240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200"/>
              <a:t>Д</a:t>
            </a:r>
            <a:r>
              <a:rPr lang="hr-HR" sz="3200"/>
              <a:t>омаћи претраживач </a:t>
            </a:r>
            <a:r>
              <a:rPr lang="sr-Cyrl-RS" sz="3200" smtClean="0"/>
              <a:t>и</a:t>
            </a:r>
            <a:r>
              <a:rPr lang="hr-HR" sz="3200" smtClean="0"/>
              <a:t>нтернет</a:t>
            </a:r>
            <a:r>
              <a:rPr lang="sr-Cyrl-RS" sz="3200" smtClean="0"/>
              <a:t>а</a:t>
            </a:r>
            <a:r>
              <a:rPr lang="hr-HR" sz="3200" smtClean="0"/>
              <a:t> </a:t>
            </a:r>
            <a:r>
              <a:rPr lang="pt-BR" sz="3200"/>
              <a:t>(</a:t>
            </a:r>
            <a:r>
              <a:rPr lang="pt-BR" sz="3200">
                <a:hlinkClick r:id="rId3"/>
              </a:rPr>
              <a:t>http://www.krstarica.com/</a:t>
            </a:r>
            <a:r>
              <a:rPr lang="pt-BR" sz="3200"/>
              <a:t>)</a:t>
            </a:r>
            <a:endParaRPr lang="sr-Latn-CS" sz="3200"/>
          </a:p>
        </p:txBody>
      </p:sp>
      <p:sp>
        <p:nvSpPr>
          <p:cNvPr id="1240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endParaRPr lang="en-GB"/>
          </a:p>
        </p:txBody>
      </p:sp>
      <p:pic>
        <p:nvPicPr>
          <p:cNvPr id="9" name="Picture 8"/>
          <p:cNvPicPr/>
          <p:nvPr/>
        </p:nvPicPr>
        <p:blipFill>
          <a:blip r:embed="rId4" cstate="print"/>
          <a:srcRect t="8496" r="19374" b="3840"/>
          <a:stretch>
            <a:fillRect/>
          </a:stretch>
        </p:blipFill>
        <p:spPr bwMode="auto">
          <a:xfrm>
            <a:off x="584393" y="1405835"/>
            <a:ext cx="7869892" cy="4808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 у здравству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788A0-8547-4F9B-9617-13C98292648C}" type="slidenum">
              <a:rPr lang="en-US"/>
              <a:pPr/>
              <a:t>25</a:t>
            </a:fld>
            <a:endParaRPr lang="en-US"/>
          </a:p>
        </p:txBody>
      </p:sp>
      <p:sp>
        <p:nvSpPr>
          <p:cNvPr id="1248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Како се трага за информацијама на Вебу?</a:t>
            </a:r>
            <a:endParaRPr lang="sr-Latn-CS" sz="3600"/>
          </a:p>
        </p:txBody>
      </p:sp>
      <p:sp>
        <p:nvSpPr>
          <p:cNvPr id="1248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hr-HR" sz="2400"/>
              <a:t>Наједноставнији начин претраживања Веба јесте унос кључне реци у поље за претраживање одговарајућег Веб – претраживача</a:t>
            </a:r>
            <a:endParaRPr lang="sr-Cyrl-CS" sz="2400"/>
          </a:p>
          <a:p>
            <a:pPr marL="609600" indent="-609600"/>
            <a:r>
              <a:rPr lang="hr-HR" sz="2400"/>
              <a:t>Кликом на команду Search започињемо процес претраживања</a:t>
            </a:r>
            <a:endParaRPr lang="sr-Cyrl-CS" sz="2400"/>
          </a:p>
          <a:p>
            <a:pPr marL="609600" indent="-609600"/>
            <a:r>
              <a:rPr lang="hr-HR" sz="2400"/>
              <a:t>Већина машина за претраживање омогућава коришћење логичких оператора за прецизнију претрагу</a:t>
            </a:r>
            <a:endParaRPr lang="sr-Cyrl-CS" sz="2400"/>
          </a:p>
          <a:p>
            <a:pPr marL="990600" lvl="1" indent="-533400"/>
            <a:r>
              <a:rPr lang="sr-Cyrl-CS" sz="2000"/>
              <a:t>о</a:t>
            </a:r>
            <a:r>
              <a:rPr lang="hr-HR" sz="2000"/>
              <a:t>ператори AND (и), OR (или) и NOT (не) омогућују да као резултат претраживања добијемо само оне Веб стране које садрже спецификоване реци, или да такве стране искључимо из скупа резултата</a:t>
            </a:r>
            <a:endParaRPr lang="en-GB" sz="2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 у здравству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BBA12-F79B-45AC-B97F-673E2B5CC18A}" type="slidenum">
              <a:rPr lang="en-US"/>
              <a:pPr/>
              <a:t>26</a:t>
            </a:fld>
            <a:endParaRPr lang="en-US"/>
          </a:p>
        </p:txBody>
      </p:sp>
      <p:sp>
        <p:nvSpPr>
          <p:cNvPr id="1250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i="1"/>
              <a:t>Пример 1.</a:t>
            </a:r>
            <a:endParaRPr lang="sr-Latn-CS" i="1"/>
          </a:p>
        </p:txBody>
      </p:sp>
      <p:sp>
        <p:nvSpPr>
          <p:cNvPr id="1250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sr-Latn-CS" sz="2400" b="1" i="1"/>
              <a:t>Medicine</a:t>
            </a:r>
            <a:r>
              <a:rPr lang="hr-HR" sz="2400" b="1" i="1"/>
              <a:t> </a:t>
            </a:r>
            <a:r>
              <a:rPr lang="hr-HR" sz="2400" b="1"/>
              <a:t>AND</a:t>
            </a:r>
            <a:r>
              <a:rPr lang="hr-HR" sz="2400" b="1" i="1"/>
              <a:t> heart </a:t>
            </a:r>
            <a:r>
              <a:rPr lang="hr-HR" sz="2400" b="1"/>
              <a:t>AND</a:t>
            </a:r>
            <a:r>
              <a:rPr lang="hr-HR" sz="2400" b="1" i="1"/>
              <a:t> attack </a:t>
            </a:r>
            <a:r>
              <a:rPr lang="hr-HR" sz="2400"/>
              <a:t>- као резултат претраге даје адресе свих Веб страна на којима се спомиње </a:t>
            </a:r>
            <a:r>
              <a:rPr lang="sr-Cyrl-CS" sz="2400"/>
              <a:t>Медицина</a:t>
            </a:r>
            <a:r>
              <a:rPr lang="hr-HR" sz="2400"/>
              <a:t>, </a:t>
            </a:r>
            <a:r>
              <a:rPr lang="sr-Cyrl-CS" sz="2400"/>
              <a:t>срце </a:t>
            </a:r>
            <a:r>
              <a:rPr lang="hr-HR" sz="2400"/>
              <a:t>и </a:t>
            </a:r>
            <a:r>
              <a:rPr lang="sr-Cyrl-CS" sz="2400"/>
              <a:t>напад</a:t>
            </a:r>
            <a:r>
              <a:rPr lang="hr-HR" sz="2400"/>
              <a:t>.</a:t>
            </a:r>
            <a:endParaRPr lang="sr-Latn-CS" sz="2400" i="1"/>
          </a:p>
          <a:p>
            <a:pPr marL="609600" indent="-609600"/>
            <a:r>
              <a:rPr lang="sr-Latn-CS" sz="2400" b="1" i="1"/>
              <a:t>Medicine</a:t>
            </a:r>
            <a:r>
              <a:rPr lang="hr-HR" sz="2400" b="1" i="1"/>
              <a:t> </a:t>
            </a:r>
            <a:r>
              <a:rPr lang="hr-HR" sz="2400" b="1"/>
              <a:t>OR</a:t>
            </a:r>
            <a:r>
              <a:rPr lang="hr-HR" sz="2400" b="1" i="1"/>
              <a:t> heart </a:t>
            </a:r>
            <a:r>
              <a:rPr lang="hr-HR" sz="2400" b="1"/>
              <a:t>OR</a:t>
            </a:r>
            <a:r>
              <a:rPr lang="hr-HR" sz="2400" b="1" i="1"/>
              <a:t> attack </a:t>
            </a:r>
            <a:r>
              <a:rPr lang="hr-HR" sz="2400"/>
              <a:t>- као резултат претраге даје адресе свих Веб страна о </a:t>
            </a:r>
            <a:r>
              <a:rPr lang="sr-Cyrl-CS" sz="2400"/>
              <a:t>медицини</a:t>
            </a:r>
            <a:r>
              <a:rPr lang="hr-HR" sz="2400"/>
              <a:t>, свих страна о </a:t>
            </a:r>
            <a:r>
              <a:rPr lang="sr-Cyrl-CS" sz="2400"/>
              <a:t>срцу </a:t>
            </a:r>
            <a:r>
              <a:rPr lang="hr-HR" sz="2400"/>
              <a:t>и </a:t>
            </a:r>
            <a:r>
              <a:rPr lang="sr-Cyrl-CS" sz="2400"/>
              <a:t>нападу</a:t>
            </a:r>
            <a:r>
              <a:rPr lang="hr-HR" sz="2400"/>
              <a:t>. </a:t>
            </a:r>
            <a:endParaRPr lang="sr-Latn-CS" sz="2400" i="1"/>
          </a:p>
          <a:p>
            <a:pPr marL="609600" indent="-609600"/>
            <a:r>
              <a:rPr lang="sr-Latn-CS" sz="2400" b="1" i="1"/>
              <a:t>Medicine</a:t>
            </a:r>
            <a:r>
              <a:rPr lang="hr-HR" sz="2400" b="1" i="1"/>
              <a:t> </a:t>
            </a:r>
            <a:r>
              <a:rPr lang="hr-HR" sz="2400" b="1"/>
              <a:t>AND</a:t>
            </a:r>
            <a:r>
              <a:rPr lang="hr-HR" sz="2400" b="1" i="1"/>
              <a:t> </a:t>
            </a:r>
            <a:r>
              <a:rPr lang="hr-HR" sz="2400" b="1"/>
              <a:t>NOT</a:t>
            </a:r>
            <a:r>
              <a:rPr lang="hr-HR" sz="2400" b="1" i="1"/>
              <a:t> heart </a:t>
            </a:r>
            <a:r>
              <a:rPr lang="hr-HR" sz="2400" b="1"/>
              <a:t>AND NOT</a:t>
            </a:r>
            <a:r>
              <a:rPr lang="hr-HR" sz="2400" b="1" i="1"/>
              <a:t> attack </a:t>
            </a:r>
            <a:r>
              <a:rPr lang="hr-HR" sz="2400"/>
              <a:t>- као резултат претраге даје све стране о </a:t>
            </a:r>
            <a:r>
              <a:rPr lang="sr-Cyrl-CS" sz="2400"/>
              <a:t>медицини</a:t>
            </a:r>
            <a:r>
              <a:rPr lang="hr-HR" sz="2400"/>
              <a:t>, али без оних које садрже текстове о о </a:t>
            </a:r>
            <a:r>
              <a:rPr lang="sr-Cyrl-CS" sz="2400"/>
              <a:t>срцу </a:t>
            </a:r>
            <a:r>
              <a:rPr lang="hr-HR" sz="2400"/>
              <a:t>и </a:t>
            </a:r>
            <a:r>
              <a:rPr lang="sr-Cyrl-CS" sz="2400"/>
              <a:t>нападу</a:t>
            </a:r>
            <a:r>
              <a:rPr lang="hr-HR" sz="2400"/>
              <a:t>.</a:t>
            </a:r>
          </a:p>
          <a:p>
            <a:pPr marL="609600" indent="-609600"/>
            <a:r>
              <a:rPr lang="hr-HR" sz="2400"/>
              <a:t>Неки претраживачи (</a:t>
            </a:r>
            <a:r>
              <a:rPr lang="hr-HR" sz="2400" i="1"/>
              <a:t>Google, AltaVista, Lycos, Fast</a:t>
            </a:r>
            <a:r>
              <a:rPr lang="hr-HR" sz="2400"/>
              <a:t>) уместо оператора AND и NOT користе </a:t>
            </a:r>
            <a:r>
              <a:rPr lang="sr-Cyrl-CS" sz="2400"/>
              <a:t>и </a:t>
            </a:r>
            <a:r>
              <a:rPr lang="hr-HR" sz="2400"/>
              <a:t>знакове + и -</a:t>
            </a:r>
            <a:endParaRPr lang="en-GB" sz="24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 у здравству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39C7D-4CAA-4615-9CEB-95E6C020703B}" type="slidenum">
              <a:rPr lang="en-US"/>
              <a:pPr/>
              <a:t>27</a:t>
            </a:fld>
            <a:endParaRPr lang="en-US"/>
          </a:p>
        </p:txBody>
      </p:sp>
      <p:sp>
        <p:nvSpPr>
          <p:cNvPr id="1252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2800" i="1"/>
              <a:t>П</a:t>
            </a:r>
            <a:r>
              <a:rPr lang="hr-HR" sz="2800" i="1"/>
              <a:t>ретраг</a:t>
            </a:r>
            <a:r>
              <a:rPr lang="sr-Cyrl-CS" sz="2800" i="1"/>
              <a:t>а</a:t>
            </a:r>
            <a:r>
              <a:rPr lang="hr-HR" sz="2800" i="1"/>
              <a:t> адресе свих Веб страна на којима се спомиње </a:t>
            </a:r>
            <a:r>
              <a:rPr lang="sr-Cyrl-RS" sz="2800" i="1" smtClean="0"/>
              <a:t>и м</a:t>
            </a:r>
            <a:r>
              <a:rPr lang="sr-Cyrl-CS" sz="2800" i="1" smtClean="0"/>
              <a:t>едицина и</a:t>
            </a:r>
            <a:r>
              <a:rPr lang="hr-HR" sz="2800" i="1" smtClean="0"/>
              <a:t> </a:t>
            </a:r>
            <a:r>
              <a:rPr lang="sr-Cyrl-CS" sz="2800" i="1"/>
              <a:t>срце</a:t>
            </a:r>
            <a:r>
              <a:rPr lang="hr-HR" sz="2800" i="1"/>
              <a:t> и </a:t>
            </a:r>
            <a:r>
              <a:rPr lang="sr-Cyrl-CS" sz="2800" i="1"/>
              <a:t>напад</a:t>
            </a:r>
            <a:endParaRPr lang="sr-Latn-CS" sz="2800" i="1"/>
          </a:p>
        </p:txBody>
      </p:sp>
      <p:sp>
        <p:nvSpPr>
          <p:cNvPr id="1252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endParaRPr lang="en-GB"/>
          </a:p>
        </p:txBody>
      </p:sp>
      <p:pic>
        <p:nvPicPr>
          <p:cNvPr id="11" name="Picture 10"/>
          <p:cNvPicPr/>
          <p:nvPr/>
        </p:nvPicPr>
        <p:blipFill>
          <a:blip r:embed="rId3" cstate="print"/>
          <a:srcRect r="58515" b="4167"/>
          <a:stretch>
            <a:fillRect/>
          </a:stretch>
        </p:blipFill>
        <p:spPr bwMode="auto">
          <a:xfrm>
            <a:off x="2496545" y="1453721"/>
            <a:ext cx="4454587" cy="4879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 у здравству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C1FDF-487A-42F0-97B6-23DABF9294CF}" type="slidenum">
              <a:rPr lang="en-US"/>
              <a:pPr/>
              <a:t>28</a:t>
            </a:fld>
            <a:endParaRPr lang="en-US"/>
          </a:p>
        </p:txBody>
      </p:sp>
      <p:sp>
        <p:nvSpPr>
          <p:cNvPr id="1254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i="1"/>
              <a:t>Пример 2.</a:t>
            </a:r>
            <a:endParaRPr lang="sr-Latn-CS" i="1"/>
          </a:p>
        </p:txBody>
      </p:sp>
      <p:sp>
        <p:nvSpPr>
          <p:cNvPr id="1254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hr-HR"/>
              <a:t>Упити из </a:t>
            </a:r>
            <a:r>
              <a:rPr lang="hr-HR" i="1"/>
              <a:t>примера 1 </a:t>
            </a:r>
            <a:r>
              <a:rPr lang="hr-HR"/>
              <a:t>могу се написати и овако:</a:t>
            </a:r>
            <a:endParaRPr lang="sr-Latn-CS" i="1"/>
          </a:p>
          <a:p>
            <a:pPr marL="990600" lvl="1" indent="-533400"/>
            <a:r>
              <a:rPr lang="sr-Latn-CS" i="1"/>
              <a:t>Medicine</a:t>
            </a:r>
            <a:r>
              <a:rPr lang="hr-HR" i="1"/>
              <a:t> </a:t>
            </a:r>
            <a:r>
              <a:rPr lang="hr-HR"/>
              <a:t>AND</a:t>
            </a:r>
            <a:r>
              <a:rPr lang="hr-HR" i="1"/>
              <a:t> heart </a:t>
            </a:r>
            <a:r>
              <a:rPr lang="hr-HR"/>
              <a:t>AND</a:t>
            </a:r>
            <a:r>
              <a:rPr lang="hr-HR" i="1"/>
              <a:t> attack </a:t>
            </a:r>
            <a:r>
              <a:rPr lang="hr-HR"/>
              <a:t>= </a:t>
            </a:r>
            <a:r>
              <a:rPr lang="sr-Latn-CS" i="1"/>
              <a:t>Medicine</a:t>
            </a:r>
            <a:r>
              <a:rPr lang="hr-HR" i="1"/>
              <a:t> </a:t>
            </a:r>
            <a:r>
              <a:rPr lang="sr-Cyrl-CS" b="1"/>
              <a:t>+</a:t>
            </a:r>
            <a:r>
              <a:rPr lang="hr-HR" i="1"/>
              <a:t> heart </a:t>
            </a:r>
            <a:r>
              <a:rPr lang="sr-Cyrl-CS" b="1"/>
              <a:t>+</a:t>
            </a:r>
            <a:r>
              <a:rPr lang="hr-HR" i="1"/>
              <a:t> attack</a:t>
            </a:r>
            <a:endParaRPr lang="sr-Latn-CS" i="1"/>
          </a:p>
          <a:p>
            <a:pPr marL="990600" lvl="1" indent="-533400"/>
            <a:r>
              <a:rPr lang="sr-Latn-CS" i="1"/>
              <a:t>Medicine</a:t>
            </a:r>
            <a:r>
              <a:rPr lang="hr-HR" i="1"/>
              <a:t> </a:t>
            </a:r>
            <a:r>
              <a:rPr lang="hr-HR"/>
              <a:t>AND</a:t>
            </a:r>
            <a:r>
              <a:rPr lang="hr-HR" i="1"/>
              <a:t> </a:t>
            </a:r>
            <a:r>
              <a:rPr lang="hr-HR"/>
              <a:t>NOT</a:t>
            </a:r>
            <a:r>
              <a:rPr lang="hr-HR" i="1"/>
              <a:t> heart </a:t>
            </a:r>
            <a:r>
              <a:rPr lang="hr-HR"/>
              <a:t>AND NOT</a:t>
            </a:r>
            <a:r>
              <a:rPr lang="hr-HR" i="1"/>
              <a:t> attack </a:t>
            </a:r>
            <a:r>
              <a:rPr lang="hr-HR"/>
              <a:t>= </a:t>
            </a:r>
            <a:r>
              <a:rPr lang="sr-Latn-CS" i="1"/>
              <a:t>Medicine</a:t>
            </a:r>
            <a:r>
              <a:rPr lang="hr-HR" i="1"/>
              <a:t> </a:t>
            </a:r>
            <a:r>
              <a:rPr lang="sr-Cyrl-CS" b="1"/>
              <a:t>-</a:t>
            </a:r>
            <a:r>
              <a:rPr lang="sr-Cyrl-CS" i="1"/>
              <a:t> </a:t>
            </a:r>
            <a:r>
              <a:rPr lang="hr-HR" i="1"/>
              <a:t>heart </a:t>
            </a:r>
            <a:r>
              <a:rPr lang="sr-Cyrl-CS" b="1"/>
              <a:t>-</a:t>
            </a:r>
            <a:r>
              <a:rPr lang="sr-Cyrl-CS" i="1"/>
              <a:t> </a:t>
            </a:r>
            <a:r>
              <a:rPr lang="hr-HR" i="1"/>
              <a:t>attack</a:t>
            </a:r>
            <a:endParaRPr lang="hr-HR"/>
          </a:p>
          <a:p>
            <a:pPr marL="609600" indent="-609600"/>
            <a:r>
              <a:rPr lang="hr-HR"/>
              <a:t>Ако у претраживању користимо одређену фразу, најбоље је да је ставимо између знакова навода</a:t>
            </a:r>
            <a:endParaRPr lang="en-GB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 у здравству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257B9-CDBD-4863-B59A-E93A8A1A0219}" type="slidenum">
              <a:rPr lang="en-US"/>
              <a:pPr/>
              <a:t>29</a:t>
            </a:fld>
            <a:endParaRPr lang="en-US"/>
          </a:p>
        </p:txBody>
      </p:sp>
      <p:sp>
        <p:nvSpPr>
          <p:cNvPr id="1256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i="1"/>
              <a:t>Пример 3.</a:t>
            </a:r>
            <a:endParaRPr lang="sr-Latn-CS" i="1"/>
          </a:p>
        </p:txBody>
      </p:sp>
      <p:sp>
        <p:nvSpPr>
          <p:cNvPr id="1256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hr-HR" smtClean="0"/>
              <a:t>"NASA </a:t>
            </a:r>
            <a:r>
              <a:rPr lang="hr-HR"/>
              <a:t>Space </a:t>
            </a:r>
            <a:r>
              <a:rPr lang="hr-HR" smtClean="0"/>
              <a:t>Shuttle"</a:t>
            </a:r>
            <a:endParaRPr lang="sr-Cyrl-CS"/>
          </a:p>
          <a:p>
            <a:pPr marL="990600" lvl="1" indent="-533400"/>
            <a:r>
              <a:rPr lang="hr-HR"/>
              <a:t>даје адресе свих Веб страна на којима се спомиње </a:t>
            </a:r>
            <a:r>
              <a:rPr lang="hr-HR" i="1"/>
              <a:t>NASA Space Shuttle</a:t>
            </a:r>
            <a:r>
              <a:rPr lang="hr-HR"/>
              <a:t> као фраза. </a:t>
            </a:r>
          </a:p>
          <a:p>
            <a:pPr marL="609600" indent="-609600"/>
            <a:r>
              <a:rPr lang="hr-HR"/>
              <a:t>"</a:t>
            </a:r>
            <a:r>
              <a:rPr lang="sr-Latn-CS" i="1"/>
              <a:t>Medicine</a:t>
            </a:r>
            <a:r>
              <a:rPr lang="hr-HR" i="1"/>
              <a:t> heart attack</a:t>
            </a:r>
            <a:r>
              <a:rPr lang="hr-HR" smtClean="0"/>
              <a:t>"</a:t>
            </a:r>
            <a:endParaRPr lang="sr-Cyrl-CS"/>
          </a:p>
          <a:p>
            <a:pPr marL="990600" lvl="1" indent="-533400"/>
            <a:r>
              <a:rPr lang="hr-HR"/>
              <a:t>даје адресе свих Веб страна на којима се спомиње </a:t>
            </a:r>
            <a:r>
              <a:rPr lang="sr-Latn-CS" i="1"/>
              <a:t>Medicine</a:t>
            </a:r>
            <a:r>
              <a:rPr lang="hr-HR" i="1"/>
              <a:t> heart attack</a:t>
            </a:r>
            <a:r>
              <a:rPr lang="hr-HR"/>
              <a:t> као фраза</a:t>
            </a:r>
            <a:endParaRPr lang="en-GB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 у здравству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BE33C-E71A-480F-B2FD-72970FAE7ADB}" type="slidenum">
              <a:rPr lang="en-US"/>
              <a:pPr/>
              <a:t>3</a:t>
            </a:fld>
            <a:endParaRPr lang="en-US"/>
          </a:p>
        </p:txBody>
      </p:sp>
      <p:sp>
        <p:nvSpPr>
          <p:cNvPr id="979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Шта је </a:t>
            </a:r>
            <a:r>
              <a:rPr lang="sr-Cyrl-CS"/>
              <a:t>В</a:t>
            </a:r>
            <a:r>
              <a:rPr lang="en-US"/>
              <a:t>еб?</a:t>
            </a:r>
            <a:endParaRPr lang="sr-Latn-CS"/>
          </a:p>
        </p:txBody>
      </p:sp>
      <p:sp>
        <p:nvSpPr>
          <p:cNvPr id="979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z="2800"/>
              <a:t>Део Интернета који већина људи познаје је </a:t>
            </a:r>
            <a:r>
              <a:rPr lang="en-GB" sz="2800" i="1"/>
              <a:t>светска комуникациона мрежа</a:t>
            </a:r>
            <a:r>
              <a:rPr lang="en-GB" sz="2800"/>
              <a:t> (обично звана </a:t>
            </a:r>
            <a:r>
              <a:rPr lang="sr-Cyrl-CS" sz="2800" i="1"/>
              <a:t>В</a:t>
            </a:r>
            <a:r>
              <a:rPr lang="en-GB" sz="2800" i="1"/>
              <a:t>еб</a:t>
            </a:r>
            <a:r>
              <a:rPr lang="en-GB" sz="2800"/>
              <a:t> или </a:t>
            </a:r>
            <a:r>
              <a:rPr lang="sr-Cyrl-CS" sz="2800" i="1"/>
              <a:t>в</a:t>
            </a:r>
            <a:r>
              <a:rPr lang="en-GB" sz="2800" i="1"/>
              <a:t>еб</a:t>
            </a:r>
            <a:r>
              <a:rPr lang="en-GB" sz="2800"/>
              <a:t>)</a:t>
            </a:r>
            <a:endParaRPr lang="sr-Cyrl-CS" sz="2800"/>
          </a:p>
          <a:p>
            <a:pPr>
              <a:lnSpc>
                <a:spcPct val="90000"/>
              </a:lnSpc>
            </a:pPr>
            <a:r>
              <a:rPr lang="en-GB" sz="2800"/>
              <a:t>Интернет такође укључује друге услуге, попут е-поште, дискусионих група и дељења датотека. </a:t>
            </a:r>
            <a:endParaRPr lang="sr-Cyrl-CS" sz="2800"/>
          </a:p>
          <a:p>
            <a:pPr>
              <a:lnSpc>
                <a:spcPct val="90000"/>
              </a:lnSpc>
            </a:pPr>
            <a:r>
              <a:rPr lang="en-GB" sz="2800"/>
              <a:t>На једној </a:t>
            </a:r>
            <a:r>
              <a:rPr lang="en-GB" sz="2800" i="1"/>
              <a:t>Веб страници</a:t>
            </a:r>
            <a:r>
              <a:rPr lang="en-GB" sz="2800"/>
              <a:t> - наслови, текст и слике могу се комбиновати са звуковима и анимацијом</a:t>
            </a:r>
            <a:endParaRPr lang="sr-Cyrl-CS" sz="2800"/>
          </a:p>
          <a:p>
            <a:pPr>
              <a:lnSpc>
                <a:spcPct val="90000"/>
              </a:lnSpc>
            </a:pPr>
            <a:r>
              <a:rPr lang="en-GB" sz="2800" i="1"/>
              <a:t>Веб локација</a:t>
            </a:r>
            <a:r>
              <a:rPr lang="en-GB" sz="2800"/>
              <a:t> је збирка међусобно повезаних Веб страница</a:t>
            </a:r>
            <a:endParaRPr lang="sr-Latn-CS" sz="28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 у здравству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81658-8E24-4871-8D08-16503A0221FE}" type="slidenum">
              <a:rPr lang="en-US"/>
              <a:pPr/>
              <a:t>30</a:t>
            </a:fld>
            <a:endParaRPr lang="en-US"/>
          </a:p>
        </p:txBody>
      </p:sp>
      <p:sp>
        <p:nvSpPr>
          <p:cNvPr id="1258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i="1"/>
              <a:t>Напредна претрага у </a:t>
            </a:r>
            <a:r>
              <a:rPr lang="hr-HR" i="1"/>
              <a:t>Google</a:t>
            </a:r>
            <a:endParaRPr lang="sr-Latn-CS" i="1"/>
          </a:p>
        </p:txBody>
      </p:sp>
      <p:sp>
        <p:nvSpPr>
          <p:cNvPr id="1258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endParaRPr lang="en-GB"/>
          </a:p>
        </p:txBody>
      </p:sp>
      <p:pic>
        <p:nvPicPr>
          <p:cNvPr id="10" name="Picture 9"/>
          <p:cNvPicPr/>
          <p:nvPr/>
        </p:nvPicPr>
        <p:blipFill>
          <a:blip r:embed="rId3" cstate="print"/>
          <a:srcRect r="59374" b="78594"/>
          <a:stretch>
            <a:fillRect/>
          </a:stretch>
        </p:blipFill>
        <p:spPr bwMode="auto">
          <a:xfrm>
            <a:off x="344259" y="2350198"/>
            <a:ext cx="8376408" cy="2780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i="1" smtClean="0"/>
              <a:t>Напредна претрага у </a:t>
            </a:r>
            <a:r>
              <a:rPr lang="hr-HR" i="1" smtClean="0"/>
              <a:t>Google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 у здравству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9581D-3CEA-4A95-9026-0982555599F2}" type="slidenum">
              <a:rPr lang="en-US" smtClean="0"/>
              <a:pPr/>
              <a:t>31</a:t>
            </a:fld>
            <a:endParaRPr lang="en-US"/>
          </a:p>
        </p:txBody>
      </p:sp>
      <p:pic>
        <p:nvPicPr>
          <p:cNvPr id="7" name="Content Placeholder 6"/>
          <p:cNvPicPr>
            <a:picLocks noGrp="1"/>
          </p:cNvPicPr>
          <p:nvPr>
            <p:ph idx="1"/>
          </p:nvPr>
        </p:nvPicPr>
        <p:blipFill>
          <a:blip r:embed="rId2" cstate="print"/>
          <a:srcRect r="36344" b="8987"/>
          <a:stretch>
            <a:fillRect/>
          </a:stretch>
        </p:blipFill>
        <p:spPr bwMode="auto">
          <a:xfrm>
            <a:off x="1583035" y="1394883"/>
            <a:ext cx="6248631" cy="4988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 у здравству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BE33C-E71A-480F-B2FD-72970FAE7ADB}" type="slidenum">
              <a:rPr lang="en-US"/>
              <a:pPr/>
              <a:t>4</a:t>
            </a:fld>
            <a:endParaRPr lang="en-US"/>
          </a:p>
        </p:txBody>
      </p:sp>
      <p:sp>
        <p:nvSpPr>
          <p:cNvPr id="979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t"/>
            <a:r>
              <a:rPr lang="en-GB" i="1" smtClean="0"/>
              <a:t>Веб страницa Факултетa Медицински</a:t>
            </a:r>
            <a:r>
              <a:rPr lang="sr-Cyrl-CS" i="1"/>
              <a:t>х </a:t>
            </a:r>
            <a:r>
              <a:rPr lang="sr-Cyrl-CS" i="1" smtClean="0"/>
              <a:t>Наука</a:t>
            </a:r>
            <a:endParaRPr lang="en-US"/>
          </a:p>
        </p:txBody>
      </p:sp>
      <p:sp>
        <p:nvSpPr>
          <p:cNvPr id="979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sr-Latn-CS" sz="2800"/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 l="14613" t="16122" r="15878" b="21959"/>
          <a:stretch>
            <a:fillRect/>
          </a:stretch>
        </p:blipFill>
        <p:spPr bwMode="auto">
          <a:xfrm>
            <a:off x="602508" y="1614699"/>
            <a:ext cx="8143559" cy="430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 у здравству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A012E-E50E-4E82-86CB-2D0945B69D52}" type="slidenum">
              <a:rPr lang="en-US"/>
              <a:pPr/>
              <a:t>5</a:t>
            </a:fld>
            <a:endParaRPr lang="en-US"/>
          </a:p>
        </p:txBody>
      </p:sp>
      <p:sp>
        <p:nvSpPr>
          <p:cNvPr id="982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Шта можете да радите на Интернету?</a:t>
            </a:r>
            <a:endParaRPr lang="sr-Latn-CS" sz="3600"/>
          </a:p>
        </p:txBody>
      </p:sp>
      <p:sp>
        <p:nvSpPr>
          <p:cNvPr id="98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5000"/>
              </a:lnSpc>
            </a:pPr>
            <a:r>
              <a:rPr lang="en-GB" sz="2400" b="1"/>
              <a:t>Проналажење информација</a:t>
            </a:r>
            <a:endParaRPr lang="sr-Cyrl-CS" sz="2400" b="1"/>
          </a:p>
          <a:p>
            <a:pPr lvl="1">
              <a:lnSpc>
                <a:spcPct val="85000"/>
              </a:lnSpc>
            </a:pPr>
            <a:r>
              <a:rPr lang="en-GB" sz="2000"/>
              <a:t>Веб садржи велику количину информација - далеко више од највећих светских библиотека. </a:t>
            </a:r>
            <a:endParaRPr lang="sr-Cyrl-CS" sz="2000"/>
          </a:p>
          <a:p>
            <a:pPr>
              <a:lnSpc>
                <a:spcPct val="85000"/>
              </a:lnSpc>
            </a:pPr>
            <a:r>
              <a:rPr lang="en-GB" sz="2400" b="1"/>
              <a:t>Комуникација</a:t>
            </a:r>
            <a:endParaRPr lang="sr-Cyrl-CS" sz="2400" b="1"/>
          </a:p>
          <a:p>
            <a:pPr lvl="1">
              <a:lnSpc>
                <a:spcPct val="85000"/>
              </a:lnSpc>
            </a:pPr>
            <a:r>
              <a:rPr lang="en-GB" sz="2000"/>
              <a:t>Е-пошта је један од најпопуларнијих начина коришћења Интернета</a:t>
            </a:r>
            <a:endParaRPr lang="sr-Cyrl-CS" sz="2000"/>
          </a:p>
          <a:p>
            <a:pPr>
              <a:lnSpc>
                <a:spcPct val="85000"/>
              </a:lnSpc>
            </a:pPr>
            <a:r>
              <a:rPr lang="en-GB" sz="2400" b="1"/>
              <a:t>Дељење</a:t>
            </a:r>
            <a:endParaRPr lang="sr-Cyrl-CS" sz="2400" b="1"/>
          </a:p>
          <a:p>
            <a:pPr lvl="1">
              <a:lnSpc>
                <a:spcPct val="85000"/>
              </a:lnSpc>
            </a:pPr>
            <a:r>
              <a:rPr lang="en-GB" sz="2000"/>
              <a:t>Слике са свог дигиталног фотоапарата можете да </a:t>
            </a:r>
            <a:r>
              <a:rPr lang="en-GB" sz="2000" i="1"/>
              <a:t>отпремите</a:t>
            </a:r>
            <a:r>
              <a:rPr lang="en-GB" sz="2000"/>
              <a:t> (копирате) на Веб локацију за дељење фотографија</a:t>
            </a:r>
            <a:endParaRPr lang="sr-Cyrl-CS" sz="2000"/>
          </a:p>
          <a:p>
            <a:pPr>
              <a:lnSpc>
                <a:spcPct val="85000"/>
              </a:lnSpc>
            </a:pPr>
            <a:r>
              <a:rPr lang="en-GB" sz="2400" b="1"/>
              <a:t>Куповина</a:t>
            </a:r>
            <a:endParaRPr lang="sr-Cyrl-CS" sz="2400" b="1"/>
          </a:p>
          <a:p>
            <a:pPr lvl="1">
              <a:lnSpc>
                <a:spcPct val="85000"/>
              </a:lnSpc>
            </a:pPr>
            <a:r>
              <a:rPr lang="en-GB" sz="2000"/>
              <a:t>Веб је највећи светски трговински центар. </a:t>
            </a:r>
            <a:endParaRPr lang="sr-Cyrl-CS" sz="2000"/>
          </a:p>
          <a:p>
            <a:pPr>
              <a:lnSpc>
                <a:spcPct val="85000"/>
              </a:lnSpc>
            </a:pPr>
            <a:r>
              <a:rPr lang="en-GB" sz="2400" b="1"/>
              <a:t>Играње</a:t>
            </a:r>
            <a:endParaRPr lang="sr-Cyrl-CS" sz="2400" b="1"/>
          </a:p>
          <a:p>
            <a:pPr lvl="1">
              <a:lnSpc>
                <a:spcPct val="85000"/>
              </a:lnSpc>
            </a:pPr>
            <a:r>
              <a:rPr lang="en-GB" sz="2000"/>
              <a:t>На Вебу можете да играте разне врсте игара</a:t>
            </a:r>
            <a:endParaRPr lang="sr-Latn-CS" sz="2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 у здравству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BB015-2A71-4289-A3FB-7064386C11DB}" type="slidenum">
              <a:rPr lang="en-US"/>
              <a:pPr/>
              <a:t>6</a:t>
            </a:fld>
            <a:endParaRPr lang="en-US"/>
          </a:p>
        </p:txBody>
      </p:sp>
      <p:sp>
        <p:nvSpPr>
          <p:cNvPr id="984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Повезивање са Интернетом</a:t>
            </a:r>
            <a:endParaRPr lang="sr-Latn-CS"/>
          </a:p>
        </p:txBody>
      </p:sp>
      <p:sp>
        <p:nvSpPr>
          <p:cNvPr id="984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z="2800" b="1"/>
              <a:t>Веза широког пропусног опсега</a:t>
            </a:r>
            <a:endParaRPr lang="sr-Cyrl-CS" sz="2800" b="1"/>
          </a:p>
          <a:p>
            <a:pPr lvl="1">
              <a:lnSpc>
                <a:spcPct val="90000"/>
              </a:lnSpc>
            </a:pPr>
            <a:r>
              <a:rPr lang="sr-Cyrl-CS" sz="2400"/>
              <a:t>С</a:t>
            </a:r>
            <a:r>
              <a:rPr lang="en-GB" sz="2400"/>
              <a:t>тално сте повезани са Интернетом и можете да прегледате Веб странице и преузимате датотеке веома брзо</a:t>
            </a:r>
            <a:endParaRPr lang="sr-Cyrl-CS" sz="2400"/>
          </a:p>
          <a:p>
            <a:pPr lvl="1">
              <a:lnSpc>
                <a:spcPct val="90000"/>
              </a:lnSpc>
            </a:pPr>
            <a:r>
              <a:rPr lang="en-GB" sz="2400"/>
              <a:t>Дигитална претплатничка линија (</a:t>
            </a:r>
            <a:r>
              <a:rPr lang="en-GB" sz="2400" b="1" i="1"/>
              <a:t>DSL</a:t>
            </a:r>
            <a:r>
              <a:rPr lang="en-GB" sz="2400"/>
              <a:t>) и кабловска технологија</a:t>
            </a:r>
            <a:endParaRPr lang="en-GB" sz="2400" b="1"/>
          </a:p>
          <a:p>
            <a:pPr>
              <a:lnSpc>
                <a:spcPct val="90000"/>
              </a:lnSpc>
            </a:pPr>
            <a:r>
              <a:rPr lang="en-GB" sz="2800" b="1"/>
              <a:t>Позивна веза</a:t>
            </a:r>
            <a:endParaRPr lang="sr-Cyrl-CS" sz="2800" b="1"/>
          </a:p>
          <a:p>
            <a:pPr lvl="1">
              <a:lnSpc>
                <a:spcPct val="90000"/>
              </a:lnSpc>
            </a:pPr>
            <a:r>
              <a:rPr lang="sr-Cyrl-CS" sz="2400"/>
              <a:t>К</a:t>
            </a:r>
            <a:r>
              <a:rPr lang="en-GB" sz="2400"/>
              <a:t>ористи позивни модем за повезивање рачунара са Интернетом путем стандардне телефонске линије</a:t>
            </a:r>
            <a:endParaRPr lang="sr-Cyrl-CS" sz="2400"/>
          </a:p>
          <a:p>
            <a:pPr lvl="1">
              <a:lnSpc>
                <a:spcPct val="90000"/>
              </a:lnSpc>
            </a:pPr>
            <a:r>
              <a:rPr lang="sr-Cyrl-CS" sz="2400"/>
              <a:t>П</a:t>
            </a:r>
            <a:r>
              <a:rPr lang="en-GB" sz="2400"/>
              <a:t>озивна веза је спорија и захтева успостављање везе сваки пут када желите да користите Интернет</a:t>
            </a:r>
            <a:endParaRPr lang="sr-Latn-CS" sz="24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 у здравству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C6C45-1E25-40DC-ADA7-F9BAD399F521}" type="slidenum">
              <a:rPr lang="en-US"/>
              <a:pPr/>
              <a:t>7</a:t>
            </a:fld>
            <a:endParaRPr lang="en-US"/>
          </a:p>
        </p:txBody>
      </p:sp>
      <p:sp>
        <p:nvSpPr>
          <p:cNvPr id="986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Повезивање са Интернетом</a:t>
            </a:r>
            <a:endParaRPr lang="sr-Latn-CS"/>
          </a:p>
        </p:txBody>
      </p:sp>
      <p:sp>
        <p:nvSpPr>
          <p:cNvPr id="986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/>
              <a:t>Отворите чаробњак за повезивање са Интернетом тако што ћете кликнути на дугме </a:t>
            </a:r>
            <a:r>
              <a:rPr lang="en-GB" b="1"/>
              <a:t>Старт</a:t>
            </a:r>
            <a:endParaRPr lang="sr-Cyrl-CS" b="1"/>
          </a:p>
          <a:p>
            <a:pPr>
              <a:lnSpc>
                <a:spcPct val="90000"/>
              </a:lnSpc>
            </a:pPr>
            <a:r>
              <a:rPr lang="sr-Cyrl-CS"/>
              <a:t>И</a:t>
            </a:r>
            <a:r>
              <a:rPr lang="en-GB"/>
              <a:t>забрати ставку </a:t>
            </a:r>
            <a:r>
              <a:rPr lang="en-GB" b="1"/>
              <a:t>Контролна табла </a:t>
            </a:r>
            <a:r>
              <a:rPr lang="sr-Cyrl-CS" b="1"/>
              <a:t>(</a:t>
            </a:r>
            <a:r>
              <a:rPr lang="sr-Latn-CS" b="1"/>
              <a:t>Control Panel</a:t>
            </a:r>
            <a:r>
              <a:rPr lang="sr-Cyrl-CS" b="1"/>
              <a:t>)</a:t>
            </a:r>
          </a:p>
          <a:p>
            <a:pPr>
              <a:lnSpc>
                <a:spcPct val="90000"/>
              </a:lnSpc>
            </a:pPr>
            <a:r>
              <a:rPr lang="sr-Cyrl-CS"/>
              <a:t>И</a:t>
            </a:r>
            <a:r>
              <a:rPr lang="en-GB"/>
              <a:t>забрати ставку </a:t>
            </a:r>
            <a:r>
              <a:rPr lang="sr-Cyrl-CS" b="1"/>
              <a:t>Мрежне везе (</a:t>
            </a:r>
            <a:r>
              <a:rPr lang="en-GB" b="1"/>
              <a:t>Network Connections</a:t>
            </a:r>
            <a:r>
              <a:rPr lang="sr-Cyrl-CS" b="1"/>
              <a:t>)</a:t>
            </a:r>
            <a:endParaRPr lang="sr-Cyrl-CS"/>
          </a:p>
          <a:p>
            <a:pPr>
              <a:lnSpc>
                <a:spcPct val="90000"/>
              </a:lnSpc>
            </a:pPr>
            <a:r>
              <a:rPr lang="sr-Cyrl-CS"/>
              <a:t>И затим </a:t>
            </a:r>
            <a:r>
              <a:rPr lang="en-GB"/>
              <a:t>изабрати ставку </a:t>
            </a:r>
            <a:r>
              <a:rPr lang="sr-Cyrl-CS" b="1"/>
              <a:t>Креирајте нову везу (</a:t>
            </a:r>
            <a:r>
              <a:rPr lang="en-GB" b="1"/>
              <a:t>Create a new connection</a:t>
            </a:r>
            <a:r>
              <a:rPr lang="sr-Cyrl-CS" b="1"/>
              <a:t>)</a:t>
            </a:r>
            <a:endParaRPr lang="sr-Latn-CS"/>
          </a:p>
        </p:txBody>
      </p:sp>
      <p:pic>
        <p:nvPicPr>
          <p:cNvPr id="986116" name="pageContainer0_ID0E3GAC" descr="Slika dugmeta „Start“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70263" y="2484438"/>
            <a:ext cx="417512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 у здравству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1E484-BE2A-416A-AEAF-162ED0A3160F}" type="slidenum">
              <a:rPr lang="en-US"/>
              <a:pPr/>
              <a:t>8</a:t>
            </a:fld>
            <a:endParaRPr lang="en-US"/>
          </a:p>
        </p:txBody>
      </p:sp>
      <p:sp>
        <p:nvSpPr>
          <p:cNvPr id="988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Први кораци са Вебом</a:t>
            </a:r>
            <a:endParaRPr lang="sr-Latn-CS"/>
          </a:p>
        </p:txBody>
      </p:sp>
      <p:sp>
        <p:nvSpPr>
          <p:cNvPr id="988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5000"/>
              </a:lnSpc>
            </a:pPr>
            <a:r>
              <a:rPr lang="en-GB"/>
              <a:t>Програми који омогућавају кретање и читање садржаја Веба зову се </a:t>
            </a:r>
            <a:endParaRPr lang="sr-Latn-CS"/>
          </a:p>
          <a:p>
            <a:pPr lvl="1">
              <a:lnSpc>
                <a:spcPct val="95000"/>
              </a:lnSpc>
            </a:pPr>
            <a:r>
              <a:rPr lang="en-GB"/>
              <a:t>прегледачи</a:t>
            </a:r>
            <a:r>
              <a:rPr lang="sr-Cyrl-CS"/>
              <a:t> или претраживачи</a:t>
            </a:r>
            <a:r>
              <a:rPr lang="en-GB"/>
              <a:t> (</a:t>
            </a:r>
            <a:r>
              <a:rPr lang="en-GB" b="1" i="1"/>
              <a:t>browsers</a:t>
            </a:r>
            <a:r>
              <a:rPr lang="en-GB"/>
              <a:t>)</a:t>
            </a:r>
            <a:endParaRPr lang="sr-Latn-CS"/>
          </a:p>
          <a:p>
            <a:pPr>
              <a:lnSpc>
                <a:spcPct val="95000"/>
              </a:lnSpc>
            </a:pPr>
            <a:r>
              <a:rPr lang="en-GB"/>
              <a:t>Најпознатији Веб </a:t>
            </a:r>
            <a:r>
              <a:rPr lang="sr-Cyrl-CS"/>
              <a:t>претраживачи</a:t>
            </a:r>
            <a:r>
              <a:rPr lang="en-GB"/>
              <a:t> су</a:t>
            </a:r>
            <a:endParaRPr lang="sr-Cyrl-CS"/>
          </a:p>
          <a:p>
            <a:pPr lvl="1">
              <a:lnSpc>
                <a:spcPct val="95000"/>
              </a:lnSpc>
            </a:pPr>
            <a:r>
              <a:rPr lang="sr-Latn-RS" b="1" i="1" smtClean="0"/>
              <a:t>Google Chrome</a:t>
            </a:r>
            <a:r>
              <a:rPr lang="en-GB" b="1" i="1" smtClean="0"/>
              <a:t>, </a:t>
            </a:r>
            <a:endParaRPr lang="sr-Cyrl-CS" b="1" i="1" smtClean="0"/>
          </a:p>
          <a:p>
            <a:pPr lvl="1">
              <a:lnSpc>
                <a:spcPct val="95000"/>
              </a:lnSpc>
            </a:pPr>
            <a:r>
              <a:rPr lang="en-GB" b="1" i="1" smtClean="0"/>
              <a:t>Internet </a:t>
            </a:r>
            <a:r>
              <a:rPr lang="en-GB" b="1" i="1"/>
              <a:t>Explorer, </a:t>
            </a:r>
            <a:endParaRPr lang="sr-Cyrl-CS" b="1" i="1"/>
          </a:p>
          <a:p>
            <a:pPr lvl="1">
              <a:lnSpc>
                <a:spcPct val="95000"/>
              </a:lnSpc>
            </a:pPr>
            <a:r>
              <a:rPr lang="en-GB" b="1" i="1" smtClean="0"/>
              <a:t>Mozilla, </a:t>
            </a:r>
            <a:endParaRPr lang="sr-Cyrl-CS" b="1" i="1" smtClean="0"/>
          </a:p>
          <a:p>
            <a:pPr lvl="1">
              <a:lnSpc>
                <a:spcPct val="95000"/>
              </a:lnSpc>
            </a:pPr>
            <a:r>
              <a:rPr lang="en-GB" b="1" i="1" smtClean="0"/>
              <a:t>Opera</a:t>
            </a:r>
            <a:r>
              <a:rPr lang="en-GB" b="1" i="1"/>
              <a:t>, </a:t>
            </a:r>
            <a:endParaRPr lang="sr-Cyrl-CS" b="1" i="1"/>
          </a:p>
          <a:p>
            <a:pPr lvl="1">
              <a:lnSpc>
                <a:spcPct val="95000"/>
              </a:lnSpc>
            </a:pPr>
            <a:r>
              <a:rPr lang="en-GB" b="1" i="1" smtClean="0"/>
              <a:t>Safari</a:t>
            </a:r>
            <a:endParaRPr lang="sr-Latn-CS" b="1" i="1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 у здравству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1E484-BE2A-416A-AEAF-162ED0A3160F}" type="slidenum">
              <a:rPr lang="en-US"/>
              <a:pPr/>
              <a:t>9</a:t>
            </a:fld>
            <a:endParaRPr lang="en-US"/>
          </a:p>
        </p:txBody>
      </p:sp>
      <p:sp>
        <p:nvSpPr>
          <p:cNvPr id="988162" name="Rectangle 2"/>
          <p:cNvSpPr>
            <a:spLocks noGrp="1" noChangeArrowheads="1"/>
          </p:cNvSpPr>
          <p:nvPr>
            <p:ph type="title"/>
          </p:nvPr>
        </p:nvSpPr>
        <p:spPr>
          <a:xfrm>
            <a:off x="425450" y="71436"/>
            <a:ext cx="8261350" cy="1143000"/>
          </a:xfrm>
        </p:spPr>
        <p:txBody>
          <a:bodyPr/>
          <a:lstStyle/>
          <a:p>
            <a:r>
              <a:rPr lang="ru-RU" sz="2600" smtClean="0"/>
              <a:t>Учешће </a:t>
            </a:r>
            <a:r>
              <a:rPr lang="ru-RU" sz="2600"/>
              <a:t>претраживача у </a:t>
            </a:r>
            <a:r>
              <a:rPr lang="sr-Cyrl-CS" sz="2600"/>
              <a:t>свету од августа </a:t>
            </a:r>
            <a:r>
              <a:rPr lang="ru-RU" sz="2600"/>
              <a:t>201</a:t>
            </a:r>
            <a:r>
              <a:rPr lang="sr-Cyrl-CS" sz="2600"/>
              <a:t>3</a:t>
            </a:r>
            <a:r>
              <a:rPr lang="ru-RU" sz="2600"/>
              <a:t>. годин</a:t>
            </a:r>
            <a:r>
              <a:rPr lang="sr-Cyrl-CS" sz="2600"/>
              <a:t>е до августа </a:t>
            </a:r>
            <a:r>
              <a:rPr lang="ru-RU" sz="2600"/>
              <a:t>201</a:t>
            </a:r>
            <a:r>
              <a:rPr lang="sr-Cyrl-CS" sz="2600"/>
              <a:t>4</a:t>
            </a:r>
            <a:r>
              <a:rPr lang="ru-RU" sz="2600"/>
              <a:t>. годин</a:t>
            </a:r>
            <a:r>
              <a:rPr lang="sr-Cyrl-CS" sz="2600"/>
              <a:t>е </a:t>
            </a:r>
            <a:r>
              <a:rPr lang="ru-RU" sz="2600"/>
              <a:t>(извор </a:t>
            </a:r>
            <a:r>
              <a:rPr lang="it-IT" sz="2600" u="sng">
                <a:hlinkClick r:id="rId3"/>
              </a:rPr>
              <a:t>http</a:t>
            </a:r>
            <a:r>
              <a:rPr lang="ru-RU" sz="2600" u="sng">
                <a:hlinkClick r:id="rId3"/>
              </a:rPr>
              <a:t>://</a:t>
            </a:r>
            <a:r>
              <a:rPr lang="it-IT" sz="2600" u="sng">
                <a:hlinkClick r:id="rId3"/>
              </a:rPr>
              <a:t>gs</a:t>
            </a:r>
            <a:r>
              <a:rPr lang="ru-RU" sz="2600" u="sng">
                <a:hlinkClick r:id="rId3"/>
              </a:rPr>
              <a:t>.</a:t>
            </a:r>
            <a:r>
              <a:rPr lang="it-IT" sz="2600" u="sng">
                <a:hlinkClick r:id="rId3"/>
              </a:rPr>
              <a:t>statcounter</a:t>
            </a:r>
            <a:r>
              <a:rPr lang="ru-RU" sz="2600" u="sng">
                <a:hlinkClick r:id="rId3"/>
              </a:rPr>
              <a:t>.</a:t>
            </a:r>
            <a:r>
              <a:rPr lang="it-IT" sz="2600" u="sng">
                <a:hlinkClick r:id="rId3"/>
              </a:rPr>
              <a:t>com</a:t>
            </a:r>
            <a:r>
              <a:rPr lang="sr-Cyrl-CS" sz="2600"/>
              <a:t>)</a:t>
            </a:r>
            <a:endParaRPr lang="sr-Latn-CS" sz="2600"/>
          </a:p>
        </p:txBody>
      </p:sp>
      <p:sp>
        <p:nvSpPr>
          <p:cNvPr id="988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5000"/>
              </a:lnSpc>
            </a:pPr>
            <a:endParaRPr lang="sr-Latn-CS" b="1" i="1"/>
          </a:p>
        </p:txBody>
      </p:sp>
      <p:pic>
        <p:nvPicPr>
          <p:cNvPr id="1303554" name="Picture 2" descr="StatCounter-browser-ww-monthly-201308-201408-bar"/>
          <p:cNvPicPr>
            <a:picLocks noChangeAspect="1" noChangeArrowheads="1"/>
          </p:cNvPicPr>
          <p:nvPr/>
        </p:nvPicPr>
        <p:blipFill>
          <a:blip r:embed="rId4" cstate="print"/>
          <a:srcRect t="10675"/>
          <a:stretch>
            <a:fillRect/>
          </a:stretch>
        </p:blipFill>
        <p:spPr bwMode="auto">
          <a:xfrm>
            <a:off x="389465" y="1456267"/>
            <a:ext cx="8448147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T slajd predavanja">
  <a:themeElements>
    <a:clrScheme name="FIT slajd predavanj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IT slajd predavanj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T slajd predavanj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FIT slajd predavanja</Template>
  <TotalTime>107</TotalTime>
  <Words>3780</Words>
  <Application>Microsoft Office PowerPoint</Application>
  <PresentationFormat>On-screen Show (4:3)</PresentationFormat>
  <Paragraphs>297</Paragraphs>
  <Slides>31</Slides>
  <Notes>30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FIT slajd predavanja</vt:lpstr>
      <vt:lpstr>      ИНТЕРНЕТ</vt:lpstr>
      <vt:lpstr>Истраживање Интернета</vt:lpstr>
      <vt:lpstr>Шта је Веб?</vt:lpstr>
      <vt:lpstr>Веб страницa Факултетa Медицинских Наука</vt:lpstr>
      <vt:lpstr>Шта можете да радите на Интернету?</vt:lpstr>
      <vt:lpstr>Повезивање са Интернетом</vt:lpstr>
      <vt:lpstr>Повезивање са Интернетом</vt:lpstr>
      <vt:lpstr>Први кораци са Вебом</vt:lpstr>
      <vt:lpstr>Учешће претраживача у свету од августа 2013. године до августа 2014. године (извор http://gs.statcounter.com)</vt:lpstr>
      <vt:lpstr>Покретање програма „Google Chrome“</vt:lpstr>
      <vt:lpstr>Уношење Веб адресе</vt:lpstr>
      <vt:lpstr>Коришћење веза</vt:lpstr>
      <vt:lpstr>Коришћење дугмади „Назад“ (Back) и „Напред“ (Forward)</vt:lpstr>
      <vt:lpstr>Коришћење менија „Недавно посећене странице“ (Recently Closed)</vt:lpstr>
      <vt:lpstr>Чување Веб странице као омиљене</vt:lpstr>
      <vt:lpstr>Коришћење листе „Историја“</vt:lpstr>
      <vt:lpstr>Машине за претраживање </vt:lpstr>
      <vt:lpstr>Машине за претраживање</vt:lpstr>
      <vt:lpstr>Машине за претраживање</vt:lpstr>
      <vt:lpstr>Матична страница претраживача Google (www.google.com)</vt:lpstr>
      <vt:lpstr>Машине за претраживање</vt:lpstr>
      <vt:lpstr>Именици</vt:lpstr>
      <vt:lpstr>Матична страница најпознатијег именика Yahoo (www.yahoo.com)</vt:lpstr>
      <vt:lpstr>Домаћи претраживач интернета (http://www.krstarica.com/)</vt:lpstr>
      <vt:lpstr>Како се трага за информацијама на Вебу?</vt:lpstr>
      <vt:lpstr>Пример 1.</vt:lpstr>
      <vt:lpstr>Претрага адресе свих Веб страна на којима се спомиње и медицина и срце и напад</vt:lpstr>
      <vt:lpstr>Пример 2.</vt:lpstr>
      <vt:lpstr>Пример 3.</vt:lpstr>
      <vt:lpstr>Напредна претрага у Google</vt:lpstr>
      <vt:lpstr>Напредна претрага у Google</vt:lpstr>
    </vt:vector>
  </TitlesOfParts>
  <Company>MFK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NAZIV PREDAVANJA</dc:title>
  <dc:creator>ds</dc:creator>
  <cp:lastModifiedBy>User</cp:lastModifiedBy>
  <cp:revision>160</cp:revision>
  <dcterms:created xsi:type="dcterms:W3CDTF">2006-09-26T20:52:51Z</dcterms:created>
  <dcterms:modified xsi:type="dcterms:W3CDTF">2018-02-04T15:51:14Z</dcterms:modified>
</cp:coreProperties>
</file>